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0" r:id="rId3"/>
    <p:sldId id="259" r:id="rId4"/>
    <p:sldId id="271" r:id="rId5"/>
    <p:sldId id="272" r:id="rId6"/>
    <p:sldId id="264" r:id="rId7"/>
    <p:sldId id="273" r:id="rId8"/>
    <p:sldId id="286" r:id="rId9"/>
    <p:sldId id="258" r:id="rId10"/>
    <p:sldId id="274" r:id="rId11"/>
    <p:sldId id="275" r:id="rId12"/>
    <p:sldId id="276" r:id="rId13"/>
    <p:sldId id="277" r:id="rId14"/>
    <p:sldId id="278" r:id="rId15"/>
    <p:sldId id="267" r:id="rId16"/>
    <p:sldId id="263" r:id="rId17"/>
    <p:sldId id="265" r:id="rId18"/>
    <p:sldId id="279" r:id="rId19"/>
    <p:sldId id="260" r:id="rId20"/>
    <p:sldId id="280" r:id="rId21"/>
    <p:sldId id="261" r:id="rId22"/>
    <p:sldId id="262" r:id="rId23"/>
    <p:sldId id="268" r:id="rId24"/>
    <p:sldId id="281" r:id="rId25"/>
    <p:sldId id="282" r:id="rId26"/>
    <p:sldId id="283" r:id="rId27"/>
    <p:sldId id="284" r:id="rId28"/>
    <p:sldId id="285" r:id="rId29"/>
    <p:sldId id="266" r:id="rId30"/>
    <p:sldId id="26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9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EE85-7430-4935-8EAC-6DA2AA446662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5D48-2922-41AE-950C-B01536E5D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EE85-7430-4935-8EAC-6DA2AA446662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5D48-2922-41AE-950C-B01536E5D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EE85-7430-4935-8EAC-6DA2AA446662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5D48-2922-41AE-950C-B01536E5D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EE85-7430-4935-8EAC-6DA2AA446662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5D48-2922-41AE-950C-B01536E5D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EE85-7430-4935-8EAC-6DA2AA446662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5D48-2922-41AE-950C-B01536E5D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EE85-7430-4935-8EAC-6DA2AA446662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5D48-2922-41AE-950C-B01536E5D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EE85-7430-4935-8EAC-6DA2AA446662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5D48-2922-41AE-950C-B01536E5D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EE85-7430-4935-8EAC-6DA2AA446662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5D48-2922-41AE-950C-B01536E5D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EE85-7430-4935-8EAC-6DA2AA446662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5D48-2922-41AE-950C-B01536E5D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EE85-7430-4935-8EAC-6DA2AA446662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5D48-2922-41AE-950C-B01536E5D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EE85-7430-4935-8EAC-6DA2AA446662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5D48-2922-41AE-950C-B01536E5D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BEE85-7430-4935-8EAC-6DA2AA446662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75D48-2922-41AE-950C-B01536E5D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Did Noah’s Flood Occur?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solidFill>
                  <a:schemeClr val="tx1"/>
                </a:solidFill>
              </a:rPr>
              <a:t>A Church Sign: “Taking the Bible seriously; although, </a:t>
            </a:r>
            <a:r>
              <a:rPr lang="en-US" b="1" i="1" dirty="0" smtClean="0">
                <a:solidFill>
                  <a:srgbClr val="C00000"/>
                </a:solidFill>
              </a:rPr>
              <a:t>not literally</a:t>
            </a:r>
            <a:r>
              <a:rPr lang="en-US" b="1" i="1" dirty="0" smtClean="0">
                <a:solidFill>
                  <a:schemeClr val="tx1"/>
                </a:solidFill>
              </a:rPr>
              <a:t>.”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Really…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9445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haroni" pitchFamily="2" charset="-79"/>
                <a:cs typeface="Aharoni" pitchFamily="2" charset="-79"/>
              </a:rPr>
              <a:t>Fossil Graveyards all Over the World</a:t>
            </a:r>
            <a:endParaRPr lang="en-US" sz="36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Tate\AppData\Local\Microsoft\Windows\Temporary Internet Files\Content.IE5\FSCSXMBJ\MC90043951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2" y="1219200"/>
            <a:ext cx="9130956" cy="5257800"/>
          </a:xfrm>
          <a:prstGeom prst="rect">
            <a:avLst/>
          </a:prstGeom>
          <a:noFill/>
        </p:spPr>
      </p:pic>
      <p:sp>
        <p:nvSpPr>
          <p:cNvPr id="5" name="7-Point Star 4"/>
          <p:cNvSpPr/>
          <p:nvPr/>
        </p:nvSpPr>
        <p:spPr>
          <a:xfrm>
            <a:off x="1447800" y="3124200"/>
            <a:ext cx="304800" cy="152400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7-Point Star 5"/>
          <p:cNvSpPr/>
          <p:nvPr/>
        </p:nvSpPr>
        <p:spPr>
          <a:xfrm>
            <a:off x="4800600" y="3276600"/>
            <a:ext cx="304800" cy="152400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7-Point Star 6"/>
          <p:cNvSpPr/>
          <p:nvPr/>
        </p:nvSpPr>
        <p:spPr>
          <a:xfrm>
            <a:off x="1219200" y="2743200"/>
            <a:ext cx="304800" cy="152400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-Point Star 7"/>
          <p:cNvSpPr/>
          <p:nvPr/>
        </p:nvSpPr>
        <p:spPr>
          <a:xfrm>
            <a:off x="3276600" y="2057400"/>
            <a:ext cx="304800" cy="152400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7-Point Star 8"/>
          <p:cNvSpPr/>
          <p:nvPr/>
        </p:nvSpPr>
        <p:spPr>
          <a:xfrm>
            <a:off x="5410200" y="3276600"/>
            <a:ext cx="304800" cy="152400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7-Point Star 9"/>
          <p:cNvSpPr/>
          <p:nvPr/>
        </p:nvSpPr>
        <p:spPr>
          <a:xfrm>
            <a:off x="4876800" y="2209800"/>
            <a:ext cx="3048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7-Point Star 10"/>
          <p:cNvSpPr/>
          <p:nvPr/>
        </p:nvSpPr>
        <p:spPr>
          <a:xfrm>
            <a:off x="5867400" y="3124200"/>
            <a:ext cx="3048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7-Point Star 11"/>
          <p:cNvSpPr/>
          <p:nvPr/>
        </p:nvSpPr>
        <p:spPr>
          <a:xfrm>
            <a:off x="4800600" y="2743200"/>
            <a:ext cx="3048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7-Point Star 12"/>
          <p:cNvSpPr/>
          <p:nvPr/>
        </p:nvSpPr>
        <p:spPr>
          <a:xfrm>
            <a:off x="5638800" y="2514600"/>
            <a:ext cx="304800" cy="152400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vv</a:t>
            </a:r>
            <a:endParaRPr lang="en-US" dirty="0"/>
          </a:p>
        </p:txBody>
      </p:sp>
      <p:sp>
        <p:nvSpPr>
          <p:cNvPr id="14" name="7-Point Star 13"/>
          <p:cNvSpPr/>
          <p:nvPr/>
        </p:nvSpPr>
        <p:spPr>
          <a:xfrm>
            <a:off x="7467600" y="4419600"/>
            <a:ext cx="304800" cy="152400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7-Point Star 14"/>
          <p:cNvSpPr/>
          <p:nvPr/>
        </p:nvSpPr>
        <p:spPr>
          <a:xfrm>
            <a:off x="6477000" y="3124200"/>
            <a:ext cx="3048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7-Point Star 15"/>
          <p:cNvSpPr/>
          <p:nvPr/>
        </p:nvSpPr>
        <p:spPr>
          <a:xfrm>
            <a:off x="6477000" y="2362200"/>
            <a:ext cx="3048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7-Point Star 16"/>
          <p:cNvSpPr/>
          <p:nvPr/>
        </p:nvSpPr>
        <p:spPr>
          <a:xfrm>
            <a:off x="6248400" y="2743200"/>
            <a:ext cx="3048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7-Point Star 17"/>
          <p:cNvSpPr/>
          <p:nvPr/>
        </p:nvSpPr>
        <p:spPr>
          <a:xfrm>
            <a:off x="5334000" y="2590800"/>
            <a:ext cx="3048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7-Point Star 18"/>
          <p:cNvSpPr/>
          <p:nvPr/>
        </p:nvSpPr>
        <p:spPr>
          <a:xfrm>
            <a:off x="4267200" y="2667000"/>
            <a:ext cx="3048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7-Point Star 19"/>
          <p:cNvSpPr/>
          <p:nvPr/>
        </p:nvSpPr>
        <p:spPr>
          <a:xfrm>
            <a:off x="4800600" y="3962400"/>
            <a:ext cx="3048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7-Point Star 20"/>
          <p:cNvSpPr/>
          <p:nvPr/>
        </p:nvSpPr>
        <p:spPr>
          <a:xfrm>
            <a:off x="2438400" y="3581400"/>
            <a:ext cx="3048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7-Point Star 21"/>
          <p:cNvSpPr/>
          <p:nvPr/>
        </p:nvSpPr>
        <p:spPr>
          <a:xfrm>
            <a:off x="381000" y="2362200"/>
            <a:ext cx="304800" cy="152400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7-Point Star 22"/>
          <p:cNvSpPr/>
          <p:nvPr/>
        </p:nvSpPr>
        <p:spPr>
          <a:xfrm>
            <a:off x="2057400" y="3048000"/>
            <a:ext cx="304800" cy="152400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7-Point Star 23"/>
          <p:cNvSpPr/>
          <p:nvPr/>
        </p:nvSpPr>
        <p:spPr>
          <a:xfrm>
            <a:off x="7543800" y="2209800"/>
            <a:ext cx="304800" cy="152400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7-Point Star 24"/>
          <p:cNvSpPr/>
          <p:nvPr/>
        </p:nvSpPr>
        <p:spPr>
          <a:xfrm>
            <a:off x="6858000" y="2819400"/>
            <a:ext cx="304800" cy="152400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7-Point Star 25"/>
          <p:cNvSpPr/>
          <p:nvPr/>
        </p:nvSpPr>
        <p:spPr>
          <a:xfrm>
            <a:off x="7924800" y="4495800"/>
            <a:ext cx="3048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7" name="7-Point Star 26"/>
          <p:cNvSpPr/>
          <p:nvPr/>
        </p:nvSpPr>
        <p:spPr>
          <a:xfrm>
            <a:off x="2209800" y="2286000"/>
            <a:ext cx="3048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7-Point Star 27"/>
          <p:cNvSpPr/>
          <p:nvPr/>
        </p:nvSpPr>
        <p:spPr>
          <a:xfrm>
            <a:off x="1371600" y="2362200"/>
            <a:ext cx="304800" cy="152400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7-Point Star 28"/>
          <p:cNvSpPr/>
          <p:nvPr/>
        </p:nvSpPr>
        <p:spPr>
          <a:xfrm>
            <a:off x="3124200" y="4038600"/>
            <a:ext cx="3048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0" name="7-Point Star 29"/>
          <p:cNvSpPr/>
          <p:nvPr/>
        </p:nvSpPr>
        <p:spPr>
          <a:xfrm>
            <a:off x="2590800" y="4038600"/>
            <a:ext cx="304800" cy="152400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7-Point Star 30"/>
          <p:cNvSpPr/>
          <p:nvPr/>
        </p:nvSpPr>
        <p:spPr>
          <a:xfrm>
            <a:off x="1676400" y="2133600"/>
            <a:ext cx="304800" cy="152400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7-Point Star 31"/>
          <p:cNvSpPr/>
          <p:nvPr/>
        </p:nvSpPr>
        <p:spPr>
          <a:xfrm>
            <a:off x="1981200" y="2743200"/>
            <a:ext cx="3048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7-Point Star 32"/>
          <p:cNvSpPr/>
          <p:nvPr/>
        </p:nvSpPr>
        <p:spPr>
          <a:xfrm>
            <a:off x="1600200" y="2819400"/>
            <a:ext cx="3048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7-Point Star 33"/>
          <p:cNvSpPr/>
          <p:nvPr/>
        </p:nvSpPr>
        <p:spPr>
          <a:xfrm>
            <a:off x="7086600" y="2438400"/>
            <a:ext cx="304800" cy="152400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7-Point Star 34"/>
          <p:cNvSpPr/>
          <p:nvPr/>
        </p:nvSpPr>
        <p:spPr>
          <a:xfrm>
            <a:off x="4114800" y="3048000"/>
            <a:ext cx="3048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935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4) </a:t>
            </a:r>
            <a:r>
              <a:rPr lang="en-US" b="1" dirty="0" smtClean="0"/>
              <a:t>What buried in mass </a:t>
            </a:r>
            <a:r>
              <a:rPr lang="en-US" b="1" dirty="0" smtClean="0">
                <a:solidFill>
                  <a:srgbClr val="C00000"/>
                </a:solidFill>
              </a:rPr>
              <a:t>plant life to create coal </a:t>
            </a:r>
            <a:r>
              <a:rPr lang="en-US" b="1" dirty="0" smtClean="0"/>
              <a:t>and what buried in mass </a:t>
            </a:r>
            <a:r>
              <a:rPr lang="en-US" b="1" dirty="0" smtClean="0">
                <a:solidFill>
                  <a:srgbClr val="C00000"/>
                </a:solidFill>
              </a:rPr>
              <a:t>animal life to create oil</a:t>
            </a:r>
            <a:r>
              <a:rPr lang="en-US" b="1" dirty="0" smtClean="0"/>
              <a:t>?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3554" name="Picture 2" descr="C:\Users\Tate\AppData\Local\Microsoft\Windows\Temporary Internet Files\Content.IE5\F0VWGU8Y\MC900331684[1]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514600"/>
            <a:ext cx="2835027" cy="3352800"/>
          </a:xfrm>
          <a:prstGeom prst="rect">
            <a:avLst/>
          </a:prstGeom>
          <a:noFill/>
        </p:spPr>
      </p:pic>
      <p:pic>
        <p:nvPicPr>
          <p:cNvPr id="23555" name="Picture 3" descr="C:\Users\Tate\AppData\Local\Microsoft\Windows\Temporary Internet Files\Content.IE5\FSCSXMBJ\MC9003196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36236"/>
            <a:ext cx="3359571" cy="34549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58674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Coal is plant life buried &amp; crushed, heated, and morphed…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58674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Oil is animal life buried &amp; crushed, heated, and morphed…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52800" cy="574516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5) </a:t>
            </a:r>
            <a:r>
              <a:rPr lang="en-US" sz="3600" b="1" dirty="0" smtClean="0"/>
              <a:t>The geologic column</a:t>
            </a:r>
            <a:r>
              <a:rPr lang="en-US" sz="3600" dirty="0" smtClean="0"/>
              <a:t> </a:t>
            </a:r>
            <a:r>
              <a:rPr lang="en-US" sz="3600" b="1" dirty="0" smtClean="0"/>
              <a:t>is better understood to </a:t>
            </a:r>
            <a:r>
              <a:rPr lang="en-US" sz="3600" b="1" dirty="0" smtClean="0">
                <a:solidFill>
                  <a:srgbClr val="C00000"/>
                </a:solidFill>
              </a:rPr>
              <a:t>have been laid down by Noah’s Flood.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Grand Canyon Strat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0" y="1066800"/>
            <a:ext cx="4906401" cy="55626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Covered Last Week: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1) </a:t>
            </a:r>
            <a:r>
              <a:rPr lang="en-US" b="1" i="1" dirty="0" smtClean="0"/>
              <a:t>No erosion </a:t>
            </a:r>
            <a:r>
              <a:rPr lang="en-US" dirty="0" smtClean="0"/>
              <a:t>between layers…</a:t>
            </a:r>
          </a:p>
          <a:p>
            <a:r>
              <a:rPr lang="en-US" dirty="0" smtClean="0"/>
              <a:t>2) </a:t>
            </a:r>
            <a:r>
              <a:rPr lang="en-US" b="1" i="1" dirty="0" smtClean="0"/>
              <a:t>Poly Strata Fossils </a:t>
            </a:r>
            <a:r>
              <a:rPr lang="en-US" dirty="0" smtClean="0"/>
              <a:t>mean rapid deposition…</a:t>
            </a:r>
          </a:p>
          <a:p>
            <a:r>
              <a:rPr lang="en-US" dirty="0" smtClean="0"/>
              <a:t>3) </a:t>
            </a:r>
            <a:r>
              <a:rPr lang="en-US" b="1" i="1" dirty="0" smtClean="0"/>
              <a:t>The man-made artifacts</a:t>
            </a:r>
            <a:r>
              <a:rPr lang="en-US" dirty="0" smtClean="0"/>
              <a:t>, foot prints, utensils, found in all layers…</a:t>
            </a:r>
          </a:p>
          <a:p>
            <a:r>
              <a:rPr lang="en-US" dirty="0" smtClean="0"/>
              <a:t>4)  </a:t>
            </a:r>
            <a:r>
              <a:rPr lang="en-US" b="1" i="1" dirty="0" smtClean="0"/>
              <a:t>The upper layers of the geologic column</a:t>
            </a:r>
            <a:r>
              <a:rPr lang="en-US" i="1" dirty="0" smtClean="0"/>
              <a:t> </a:t>
            </a:r>
            <a:r>
              <a:rPr lang="en-US" dirty="0" smtClean="0"/>
              <a:t>Where were they for millions of years?</a:t>
            </a:r>
          </a:p>
          <a:p>
            <a:r>
              <a:rPr lang="en-US" dirty="0" smtClean="0"/>
              <a:t>5) </a:t>
            </a:r>
            <a:r>
              <a:rPr lang="en-US" b="1" i="1" dirty="0" smtClean="0"/>
              <a:t>Folded, Bent, and Buckled layers</a:t>
            </a:r>
            <a:r>
              <a:rPr lang="en-US" dirty="0" smtClean="0"/>
              <a:t>???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A New Piece of Evidence!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124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Meteorites</a:t>
            </a:r>
            <a:r>
              <a:rPr lang="en-US" b="1" dirty="0" smtClean="0"/>
              <a:t> are only found in the upper layers…no scars, or craters, have been found in the lower layers…</a:t>
            </a:r>
            <a:r>
              <a:rPr lang="en-US" b="1" dirty="0" smtClean="0">
                <a:solidFill>
                  <a:srgbClr val="C00000"/>
                </a:solidFill>
              </a:rPr>
              <a:t>this means no meteorites for millions of years? 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24578" name="Picture 2" descr="C:\Users\Tate\AppData\Local\Microsoft\Windows\Temporary Internet Files\Content.IE5\F0VWGU8Y\MC90043871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371600"/>
            <a:ext cx="51816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6) </a:t>
            </a:r>
            <a:r>
              <a:rPr lang="en-US" b="1" dirty="0" smtClean="0"/>
              <a:t>What formed to mountains?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42" name="Picture 2" descr="C:\Users\Tate\Pictures\Creation Pics\Magnetic reversal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6857" y="1981200"/>
            <a:ext cx="4452629" cy="2618073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is no power on earth today to explain how </a:t>
            </a:r>
            <a:r>
              <a:rPr lang="en-US" b="1" dirty="0" smtClean="0">
                <a:solidFill>
                  <a:srgbClr val="C00000"/>
                </a:solidFill>
              </a:rPr>
              <a:t>the mountains and continents moved </a:t>
            </a:r>
            <a:r>
              <a:rPr lang="en-US" dirty="0" smtClean="0"/>
              <a:t>to form the mountain ranges…further, there is nothing to explain the ocean depths???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53340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Ps. 104:8 </a:t>
            </a:r>
            <a:r>
              <a:rPr lang="en-US" sz="2400" b="1" dirty="0" smtClean="0">
                <a:solidFill>
                  <a:srgbClr val="C00000"/>
                </a:solidFill>
              </a:rPr>
              <a:t>The mountains rose; the valleys sank down </a:t>
            </a:r>
            <a:r>
              <a:rPr lang="en-US" sz="2400" dirty="0" smtClean="0"/>
              <a:t>to the place which You established for them.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The great subterranean divides!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1"/>
            <a:ext cx="8529667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haroni" pitchFamily="2" charset="-79"/>
                <a:cs typeface="Aharoni" pitchFamily="2" charset="-79"/>
              </a:rPr>
              <a:t>The World Before the Flood &amp; After</a:t>
            </a:r>
            <a:endParaRPr lang="en-US" sz="36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18" name="Picture 2" descr="C:\Users\Tate\Pictures\Creation Pics\Creation Pics\scan0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5800" y="1676400"/>
            <a:ext cx="3630168" cy="3803904"/>
          </a:xfrm>
          <a:prstGeom prst="rect">
            <a:avLst/>
          </a:prstGeom>
          <a:noFill/>
        </p:spPr>
      </p:pic>
      <p:pic>
        <p:nvPicPr>
          <p:cNvPr id="9219" name="Picture 3" descr="C:\Users\Tate\Pictures\Creation Pics\Creation Pics\scan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76400"/>
            <a:ext cx="3717036" cy="37856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5562600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II Pet. 3:6  by </a:t>
            </a:r>
            <a:r>
              <a:rPr lang="en-US" sz="2400" b="1" dirty="0" smtClean="0">
                <a:solidFill>
                  <a:srgbClr val="C00000"/>
                </a:solidFill>
              </a:rPr>
              <a:t>which the world </a:t>
            </a:r>
            <a:r>
              <a:rPr lang="en-US" sz="2400" b="1" i="1" dirty="0" smtClean="0">
                <a:solidFill>
                  <a:srgbClr val="C00000"/>
                </a:solidFill>
              </a:rPr>
              <a:t>that then existed perished</a:t>
            </a:r>
            <a:r>
              <a:rPr lang="en-US" sz="2400" i="1" dirty="0" smtClean="0"/>
              <a:t>, being flooded with water</a:t>
            </a:r>
            <a:r>
              <a:rPr lang="en-US" i="1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6) </a:t>
            </a:r>
            <a:r>
              <a:rPr lang="en-US" b="1" dirty="0" smtClean="0"/>
              <a:t>Fossils formed &amp; buried in a relatively short period of time</a:t>
            </a:r>
            <a:r>
              <a:rPr lang="en-US" dirty="0" smtClean="0"/>
              <a:t>.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84138" y="1752600"/>
          <a:ext cx="8772525" cy="4343400"/>
        </p:xfrm>
        <a:graphic>
          <a:graphicData uri="http://schemas.openxmlformats.org/presentationml/2006/ole">
            <p:oleObj spid="_x0000_s25602" name="PaperPort Document" r:id="rId3" imgW="3378600" imgH="1760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609601"/>
            <a:ext cx="4191000" cy="4038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7) There </a:t>
            </a:r>
            <a:r>
              <a:rPr lang="en-US" sz="3200" dirty="0"/>
              <a:t>are up to </a:t>
            </a:r>
            <a:r>
              <a:rPr lang="en-US" sz="3200" b="1" dirty="0" smtClean="0">
                <a:solidFill>
                  <a:srgbClr val="C00000"/>
                </a:solidFill>
              </a:rPr>
              <a:t>500 FLOOD </a:t>
            </a:r>
            <a:r>
              <a:rPr lang="en-US" sz="3200" b="1" dirty="0">
                <a:solidFill>
                  <a:srgbClr val="C00000"/>
                </a:solidFill>
              </a:rPr>
              <a:t>LEGENDS </a:t>
            </a:r>
            <a:r>
              <a:rPr lang="en-US" sz="3200" dirty="0"/>
              <a:t>by cultures, countries, and tribes from </a:t>
            </a:r>
            <a:r>
              <a:rPr lang="en-US" sz="3200" b="1" dirty="0">
                <a:solidFill>
                  <a:srgbClr val="C00000"/>
                </a:solidFill>
              </a:rPr>
              <a:t>ALL</a:t>
            </a:r>
            <a:r>
              <a:rPr lang="en-US" sz="3200" dirty="0"/>
              <a:t> over the earth describing similar details as is found in the Bible!</a:t>
            </a:r>
            <a:endParaRPr lang="en-US" dirty="0"/>
          </a:p>
        </p:txBody>
      </p:sp>
      <p:graphicFrame>
        <p:nvGraphicFramePr>
          <p:cNvPr id="66563" name="Object 3"/>
          <p:cNvGraphicFramePr>
            <a:graphicFrameLocks noChangeAspect="1"/>
          </p:cNvGraphicFramePr>
          <p:nvPr>
            <p:ph idx="1"/>
          </p:nvPr>
        </p:nvGraphicFramePr>
        <p:xfrm>
          <a:off x="4800600" y="533400"/>
          <a:ext cx="3635375" cy="4525963"/>
        </p:xfrm>
        <a:graphic>
          <a:graphicData uri="http://schemas.openxmlformats.org/presentationml/2006/ole">
            <p:oleObj spid="_x0000_s4098" name="PaperPort Document" r:id="rId3" imgW="3781080" imgH="4709160" progId="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3400" y="4953000"/>
            <a:ext cx="8305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Aborigines, Siberian, Babylonian, Chinese, Japanese, American Indian, Incas, Aztec, Egyptian, Mongolian, Arabian, Hittite, Polynesian, to name a few.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Which Wisdom is Best?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1Co 3:19 </a:t>
            </a:r>
            <a:r>
              <a:rPr lang="en-US" b="1" dirty="0" smtClean="0">
                <a:solidFill>
                  <a:srgbClr val="C00000"/>
                </a:solidFill>
              </a:rPr>
              <a:t>For the wisdom of this world </a:t>
            </a:r>
            <a:r>
              <a:rPr lang="en-US" b="1" dirty="0" smtClean="0"/>
              <a:t>is foolishness with God</a:t>
            </a:r>
            <a:r>
              <a:rPr lang="en-US" dirty="0" smtClean="0"/>
              <a:t>.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2Co 4:4 </a:t>
            </a:r>
            <a:r>
              <a:rPr lang="en-US" b="1" dirty="0" smtClean="0">
                <a:solidFill>
                  <a:srgbClr val="C00000"/>
                </a:solidFill>
              </a:rPr>
              <a:t>whose minds the god of this age has blinded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b="1" dirty="0" smtClean="0"/>
              <a:t>who do not believe</a:t>
            </a:r>
            <a:r>
              <a:rPr lang="en-US" dirty="0" smtClean="0"/>
              <a:t>, lest the light of the gospel of the glory of Christ, who is the image of God, should shine on them.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Tate\AppData\Local\Microsoft\Windows\Temporary Internet Files\Content.IE5\FSCSXMBJ\MC900383096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1524000"/>
            <a:ext cx="1822399" cy="1555394"/>
          </a:xfrm>
          <a:prstGeom prst="rect">
            <a:avLst/>
          </a:prstGeom>
          <a:noFill/>
        </p:spPr>
      </p:pic>
      <p:pic>
        <p:nvPicPr>
          <p:cNvPr id="26629" name="Picture 5" descr="C:\Users\Tate\AppData\Local\Microsoft\Windows\Temporary Internet Files\Content.IE5\F0VWGU8Y\MC90033794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209800"/>
            <a:ext cx="1909267" cy="97200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8) </a:t>
            </a:r>
            <a:r>
              <a:rPr lang="en-US" b="1" dirty="0" smtClean="0"/>
              <a:t>Cave Drawings &amp; Dragon legends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Word Dinosaur is only </a:t>
            </a:r>
          </a:p>
          <a:p>
            <a:pPr>
              <a:buNone/>
            </a:pPr>
            <a:r>
              <a:rPr lang="en-US" dirty="0" smtClean="0"/>
              <a:t>recent in modern </a:t>
            </a:r>
          </a:p>
          <a:p>
            <a:pPr>
              <a:buNone/>
            </a:pPr>
            <a:r>
              <a:rPr lang="en-US" dirty="0" smtClean="0"/>
              <a:t>history…</a:t>
            </a:r>
            <a:endParaRPr lang="en-US" dirty="0"/>
          </a:p>
        </p:txBody>
      </p:sp>
      <p:pic>
        <p:nvPicPr>
          <p:cNvPr id="26627" name="Picture 3" descr="C:\Users\Tate\AppData\Local\Microsoft\Windows\Temporary Internet Files\Content.IE5\V9E7PS12\MC90038309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1627" y="3810000"/>
            <a:ext cx="3861373" cy="288788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81000" y="3505200"/>
            <a:ext cx="4953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Job 40:15 "Look now at </a:t>
            </a:r>
            <a:r>
              <a:rPr lang="en-US" sz="2000" b="1" dirty="0" smtClean="0">
                <a:solidFill>
                  <a:srgbClr val="C00000"/>
                </a:solidFill>
              </a:rPr>
              <a:t>the behemoth</a:t>
            </a:r>
            <a:r>
              <a:rPr lang="en-US" sz="2000" dirty="0" smtClean="0"/>
              <a:t>, which I made </a:t>
            </a:r>
            <a:r>
              <a:rPr lang="en-US" sz="2000" i="1" dirty="0" smtClean="0"/>
              <a:t>along with you; He eats grass like an ox.</a:t>
            </a:r>
          </a:p>
          <a:p>
            <a:r>
              <a:rPr lang="en-US" sz="2000" dirty="0" smtClean="0"/>
              <a:t>16  See now, his strength </a:t>
            </a:r>
            <a:r>
              <a:rPr lang="en-US" sz="2000" i="1" dirty="0" smtClean="0"/>
              <a:t>is in his hips, And his power is in his stomach muscles.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17  He moves his tail like a cedar</a:t>
            </a:r>
            <a:r>
              <a:rPr lang="en-US" sz="2000" dirty="0" smtClean="0"/>
              <a:t>; The sinews of his thighs are tightly knit.</a:t>
            </a:r>
          </a:p>
          <a:p>
            <a:r>
              <a:rPr lang="en-US" sz="2000" dirty="0" smtClean="0"/>
              <a:t>18  </a:t>
            </a:r>
            <a:r>
              <a:rPr lang="en-US" sz="2000" b="1" dirty="0" smtClean="0"/>
              <a:t>His bones </a:t>
            </a:r>
            <a:r>
              <a:rPr lang="en-US" sz="2000" b="1" i="1" dirty="0" smtClean="0"/>
              <a:t>are like beams of bronze</a:t>
            </a:r>
            <a:r>
              <a:rPr lang="en-US" sz="2000" i="1" dirty="0" smtClean="0"/>
              <a:t>, His ribs like bars of iron.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8) </a:t>
            </a:r>
            <a:r>
              <a:rPr lang="en-US" b="1" dirty="0" smtClean="0"/>
              <a:t>The Ark was more than big enough!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 descr="C:\Users\Tate\Pictures\Creation Pics\Creation Pics\scan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89916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3581400" cy="71596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Was Noah’s Ark </a:t>
            </a:r>
            <a:r>
              <a:rPr lang="en-US" sz="3200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Big Enough?</a:t>
            </a:r>
          </a:p>
        </p:txBody>
      </p:sp>
      <p:graphicFrame>
        <p:nvGraphicFramePr>
          <p:cNvPr id="68611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4764088" y="228600"/>
          <a:ext cx="3654425" cy="2209800"/>
        </p:xfrm>
        <a:graphic>
          <a:graphicData uri="http://schemas.openxmlformats.org/presentationml/2006/ole">
            <p:oleObj spid="_x0000_s5122" name="PaperPort Document" r:id="rId3" imgW="4485240" imgH="2711160" progId="">
              <p:embed/>
            </p:oleObj>
          </a:graphicData>
        </a:graphic>
      </p:graphicFrame>
      <p:graphicFrame>
        <p:nvGraphicFramePr>
          <p:cNvPr id="68614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304800" y="2438400"/>
          <a:ext cx="8610600" cy="4340106"/>
        </p:xfrm>
        <a:graphic>
          <a:graphicData uri="http://schemas.openxmlformats.org/presentationml/2006/ole">
            <p:oleObj spid="_x0000_s5123" name="PaperPort Document" r:id="rId4" imgW="6752880" imgH="45856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522 Railroad Cars Big!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Tate\Pictures\Creation Pics\Look inside a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90674"/>
            <a:ext cx="8458200" cy="4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The </a:t>
            </a:r>
            <a:r>
              <a:rPr lang="en-US" b="1" u="sng" dirty="0"/>
              <a:t>most important evidence</a:t>
            </a:r>
            <a:r>
              <a:rPr lang="en-US" dirty="0"/>
              <a:t> for a worldwide flood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Gen. 6: 1 </a:t>
            </a:r>
            <a:r>
              <a:rPr lang="en-US" b="1" dirty="0"/>
              <a:t>The earth also was corrupt before God, and the earth </a:t>
            </a:r>
            <a:r>
              <a:rPr lang="en-US" b="1" dirty="0" smtClean="0"/>
              <a:t>was </a:t>
            </a:r>
            <a:r>
              <a:rPr lang="en-US" b="1" dirty="0"/>
              <a:t>filled with violence</a:t>
            </a:r>
            <a:r>
              <a:rPr lang="en-US" dirty="0"/>
              <a:t>.</a:t>
            </a:r>
          </a:p>
          <a:p>
            <a:r>
              <a:rPr lang="en-US" dirty="0" smtClean="0"/>
              <a:t>12 </a:t>
            </a:r>
            <a:r>
              <a:rPr lang="en-US" dirty="0"/>
              <a:t>So God looked upon the earth, and indeed it was corrupt; </a:t>
            </a:r>
            <a:r>
              <a:rPr lang="en-US" b="1" dirty="0"/>
              <a:t>for 	all flesh had corrupted their way on the earth.</a:t>
            </a:r>
            <a:endParaRPr lang="en-US" dirty="0"/>
          </a:p>
          <a:p>
            <a:r>
              <a:rPr lang="en-US" dirty="0" smtClean="0"/>
              <a:t>13 </a:t>
            </a:r>
            <a:r>
              <a:rPr lang="en-US" dirty="0"/>
              <a:t>And God said to Noah, "The end of all flesh has come before </a:t>
            </a:r>
            <a:r>
              <a:rPr lang="en-US" dirty="0" smtClean="0"/>
              <a:t>Me</a:t>
            </a:r>
            <a:r>
              <a:rPr lang="en-US" dirty="0"/>
              <a:t>, </a:t>
            </a:r>
            <a:r>
              <a:rPr lang="en-US" b="1" dirty="0"/>
              <a:t>for the earth is filled with violence through them;</a:t>
            </a:r>
            <a:r>
              <a:rPr lang="en-US" dirty="0"/>
              <a:t> and </a:t>
            </a:r>
            <a:r>
              <a:rPr lang="en-US" dirty="0" smtClean="0"/>
              <a:t>behold</a:t>
            </a:r>
            <a:r>
              <a:rPr lang="en-US" dirty="0"/>
              <a:t>, I will destroy them with the earth</a:t>
            </a:r>
            <a:r>
              <a:rPr lang="en-US" dirty="0" smtClean="0"/>
              <a:t>.</a:t>
            </a:r>
          </a:p>
          <a:p>
            <a:r>
              <a:rPr lang="en-US" dirty="0"/>
              <a:t>14 “Make yourself an ark of gopher wood; make rooms in the </a:t>
            </a:r>
            <a:r>
              <a:rPr lang="en-US" dirty="0" smtClean="0"/>
              <a:t>ark</a:t>
            </a:r>
            <a:r>
              <a:rPr lang="en-US" dirty="0"/>
              <a:t>, and cover it inside and outside with pitch.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17 "And behold, I Myself am bringing floodwaters on the earth, </a:t>
            </a:r>
            <a:r>
              <a:rPr lang="en-US" dirty="0" smtClean="0"/>
              <a:t>to </a:t>
            </a:r>
            <a:r>
              <a:rPr lang="en-US" dirty="0"/>
              <a:t>destroy from under heaven all flesh in which is the breath of </a:t>
            </a:r>
            <a:r>
              <a:rPr lang="en-US" dirty="0" smtClean="0"/>
              <a:t>life</a:t>
            </a:r>
            <a:r>
              <a:rPr lang="en-US" dirty="0"/>
              <a:t>; everything that is on the earth shall die.</a:t>
            </a:r>
          </a:p>
          <a:p>
            <a:r>
              <a:rPr lang="en-US" dirty="0" smtClean="0"/>
              <a:t>18 </a:t>
            </a:r>
            <a:r>
              <a:rPr lang="en-US" dirty="0"/>
              <a:t>“But I will establish My covenant with you; and you shall go </a:t>
            </a:r>
            <a:r>
              <a:rPr lang="en-US" dirty="0" smtClean="0"/>
              <a:t>into </a:t>
            </a:r>
            <a:r>
              <a:rPr lang="en-US" dirty="0"/>
              <a:t>the ark––you, your sons, your wife, and your sons’ wives </a:t>
            </a:r>
            <a:r>
              <a:rPr lang="en-US" dirty="0" smtClean="0"/>
              <a:t>with </a:t>
            </a:r>
            <a:r>
              <a:rPr lang="en-US" dirty="0"/>
              <a:t>you.</a:t>
            </a:r>
          </a:p>
          <a:p>
            <a:r>
              <a:rPr lang="en-US" dirty="0" smtClean="0"/>
              <a:t>19 </a:t>
            </a:r>
            <a:r>
              <a:rPr lang="en-US" dirty="0"/>
              <a:t>“And of every living thing of all flesh you shall bring two of </a:t>
            </a:r>
            <a:r>
              <a:rPr lang="en-US" dirty="0" smtClean="0"/>
              <a:t>every </a:t>
            </a:r>
            <a:r>
              <a:rPr lang="en-US" dirty="0"/>
              <a:t>sort into the ark, to keep them alive with you; they shall </a:t>
            </a:r>
            <a:r>
              <a:rPr lang="en-US" dirty="0" smtClean="0"/>
              <a:t>be </a:t>
            </a:r>
            <a:r>
              <a:rPr lang="en-US" dirty="0"/>
              <a:t>male and female.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"/>
            <a:ext cx="4038600" cy="6248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7:1 Then the LORD said to Noah, "Come into the ark, you and all </a:t>
            </a:r>
            <a:r>
              <a:rPr lang="en-US" dirty="0" smtClean="0"/>
              <a:t>your </a:t>
            </a:r>
            <a:r>
              <a:rPr lang="en-US" dirty="0"/>
              <a:t>household, because I have seen that you are righteous </a:t>
            </a:r>
            <a:r>
              <a:rPr lang="en-US" dirty="0" smtClean="0"/>
              <a:t>before </a:t>
            </a:r>
            <a:r>
              <a:rPr lang="en-US" dirty="0"/>
              <a:t>Me in this generation.</a:t>
            </a:r>
          </a:p>
          <a:p>
            <a:r>
              <a:rPr lang="en-US" dirty="0" smtClean="0"/>
              <a:t>2 </a:t>
            </a:r>
            <a:r>
              <a:rPr lang="en-US" dirty="0"/>
              <a:t>“You shall take with you seven each of every clean animal, a </a:t>
            </a:r>
            <a:r>
              <a:rPr lang="en-US" dirty="0" smtClean="0"/>
              <a:t>male </a:t>
            </a:r>
            <a:r>
              <a:rPr lang="en-US" dirty="0"/>
              <a:t>and his female; two each of animals that are unclean, a </a:t>
            </a:r>
            <a:r>
              <a:rPr lang="en-US" dirty="0" smtClean="0"/>
              <a:t>male </a:t>
            </a:r>
            <a:r>
              <a:rPr lang="en-US" dirty="0"/>
              <a:t>and his female;</a:t>
            </a:r>
          </a:p>
          <a:p>
            <a:r>
              <a:rPr lang="en-US" dirty="0" smtClean="0"/>
              <a:t>3 </a:t>
            </a:r>
            <a:r>
              <a:rPr lang="en-US" dirty="0"/>
              <a:t>“also seven each of birds of the air, male and female, to keep </a:t>
            </a:r>
            <a:r>
              <a:rPr lang="en-US" dirty="0" smtClean="0"/>
              <a:t>the </a:t>
            </a:r>
            <a:r>
              <a:rPr lang="en-US" dirty="0"/>
              <a:t>species alive on the face of all the earth.</a:t>
            </a:r>
          </a:p>
          <a:p>
            <a:r>
              <a:rPr lang="en-US" dirty="0" smtClean="0"/>
              <a:t>4  </a:t>
            </a:r>
            <a:r>
              <a:rPr lang="en-US" dirty="0"/>
              <a:t>"For after seven more days I will cause it to rain on the earth </a:t>
            </a:r>
            <a:r>
              <a:rPr lang="en-US" dirty="0" smtClean="0"/>
              <a:t>forty </a:t>
            </a:r>
            <a:r>
              <a:rPr lang="en-US" dirty="0"/>
              <a:t>days and forty nights, and I will destroy from the face of </a:t>
            </a:r>
            <a:r>
              <a:rPr lang="en-US" dirty="0" smtClean="0"/>
              <a:t>the </a:t>
            </a:r>
            <a:r>
              <a:rPr lang="en-US" dirty="0"/>
              <a:t>earth all living things that I have made."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57200"/>
            <a:ext cx="4038600" cy="5668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11 In the six hundredth year of Noah’s life, in the second month, </a:t>
            </a:r>
            <a:r>
              <a:rPr lang="en-US" dirty="0" smtClean="0"/>
              <a:t>the </a:t>
            </a:r>
            <a:r>
              <a:rPr lang="en-US" dirty="0"/>
              <a:t>seventeenth day of the month, on that day all the fountains </a:t>
            </a:r>
            <a:r>
              <a:rPr lang="en-US" dirty="0" smtClean="0"/>
              <a:t>of </a:t>
            </a:r>
            <a:r>
              <a:rPr lang="en-US" dirty="0"/>
              <a:t>the great deep were broken up, and the windows of heaven 	were opened.</a:t>
            </a:r>
          </a:p>
          <a:p>
            <a:r>
              <a:rPr lang="en-US" dirty="0" smtClean="0"/>
              <a:t>12 </a:t>
            </a:r>
            <a:r>
              <a:rPr lang="en-US" dirty="0"/>
              <a:t>And the rain was on the earth forty days and forty nights.</a:t>
            </a:r>
          </a:p>
          <a:p>
            <a:r>
              <a:rPr lang="en-US" dirty="0" smtClean="0"/>
              <a:t>13 </a:t>
            </a:r>
            <a:r>
              <a:rPr lang="en-US" dirty="0"/>
              <a:t>On the very same day Noah and Noah’s sons, Shem, Ham, </a:t>
            </a:r>
            <a:r>
              <a:rPr lang="en-US" dirty="0" smtClean="0"/>
              <a:t>and </a:t>
            </a:r>
            <a:r>
              <a:rPr lang="en-US" dirty="0"/>
              <a:t>Japheth, and Noah’s wife and the three wives of his sons </a:t>
            </a:r>
            <a:r>
              <a:rPr lang="en-US" dirty="0" smtClean="0"/>
              <a:t>with </a:t>
            </a:r>
            <a:r>
              <a:rPr lang="en-US" dirty="0"/>
              <a:t>them, entered the ark––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"/>
            <a:ext cx="4038600" cy="63246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17 Now the flood was on the earth forty days. The waters </a:t>
            </a:r>
            <a:r>
              <a:rPr lang="en-US" dirty="0" smtClean="0"/>
              <a:t>increased </a:t>
            </a:r>
            <a:r>
              <a:rPr lang="en-US" dirty="0"/>
              <a:t>and lifted up the ark, and it rose high above the earth.</a:t>
            </a:r>
          </a:p>
          <a:p>
            <a:r>
              <a:rPr lang="en-US" dirty="0" smtClean="0"/>
              <a:t>18 </a:t>
            </a:r>
            <a:r>
              <a:rPr lang="en-US" dirty="0"/>
              <a:t>The waters prevailed and greatly increased on the earth, and </a:t>
            </a:r>
            <a:r>
              <a:rPr lang="en-US" dirty="0" smtClean="0"/>
              <a:t>the </a:t>
            </a:r>
            <a:r>
              <a:rPr lang="en-US" dirty="0"/>
              <a:t>ark moved about on the surface of the waters.</a:t>
            </a:r>
          </a:p>
          <a:p>
            <a:r>
              <a:rPr lang="en-US" dirty="0" smtClean="0"/>
              <a:t>19 </a:t>
            </a:r>
            <a:r>
              <a:rPr lang="en-US" dirty="0"/>
              <a:t>And the waters prevailed exceedingly on the earth, and all </a:t>
            </a:r>
            <a:r>
              <a:rPr lang="en-US" dirty="0" smtClean="0"/>
              <a:t>the </a:t>
            </a:r>
            <a:r>
              <a:rPr lang="en-US" dirty="0"/>
              <a:t>high hills under the whole heaven were covered.</a:t>
            </a:r>
          </a:p>
          <a:p>
            <a:r>
              <a:rPr lang="en-US" dirty="0" smtClean="0"/>
              <a:t>20 </a:t>
            </a:r>
            <a:r>
              <a:rPr lang="en-US" dirty="0"/>
              <a:t>The waters prevailed fifteen cubits upward, and the </a:t>
            </a:r>
            <a:r>
              <a:rPr lang="en-US" dirty="0" smtClean="0"/>
              <a:t>mountains </a:t>
            </a:r>
            <a:r>
              <a:rPr lang="en-US" dirty="0"/>
              <a:t>were covered.</a:t>
            </a:r>
          </a:p>
          <a:p>
            <a:r>
              <a:rPr lang="en-US" dirty="0" smtClean="0"/>
              <a:t>21 </a:t>
            </a:r>
            <a:r>
              <a:rPr lang="en-US" dirty="0"/>
              <a:t>And all flesh died that moved on the earth: birds and cattle </a:t>
            </a:r>
            <a:r>
              <a:rPr lang="en-US" dirty="0" smtClean="0"/>
              <a:t>and </a:t>
            </a:r>
            <a:r>
              <a:rPr lang="en-US" dirty="0"/>
              <a:t>beasts and every creeping thing that creeps on the earth, </a:t>
            </a:r>
            <a:r>
              <a:rPr lang="en-US" dirty="0" smtClean="0"/>
              <a:t>and </a:t>
            </a:r>
            <a:r>
              <a:rPr lang="en-US" dirty="0"/>
              <a:t>every man.</a:t>
            </a:r>
          </a:p>
          <a:p>
            <a:r>
              <a:rPr lang="en-US" dirty="0" smtClean="0"/>
              <a:t>22 </a:t>
            </a:r>
            <a:r>
              <a:rPr lang="en-US" dirty="0"/>
              <a:t>All in whose nostrils was the breath of the spirit of life, all </a:t>
            </a:r>
            <a:r>
              <a:rPr lang="en-US" dirty="0" smtClean="0"/>
              <a:t>that </a:t>
            </a:r>
            <a:r>
              <a:rPr lang="en-US" dirty="0"/>
              <a:t>was on the dry land, died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"/>
            <a:ext cx="4038600" cy="6400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8: 4 And the waters prevailed on the earth one hundred and </a:t>
            </a:r>
            <a:r>
              <a:rPr lang="en-US" dirty="0" smtClean="0"/>
              <a:t>fifty </a:t>
            </a:r>
            <a:r>
              <a:rPr lang="en-US" dirty="0"/>
              <a:t>days.</a:t>
            </a:r>
          </a:p>
          <a:p>
            <a:r>
              <a:rPr lang="en-US" dirty="0" smtClean="0"/>
              <a:t>1 </a:t>
            </a:r>
            <a:r>
              <a:rPr lang="en-US" dirty="0"/>
              <a:t>Then God remembered Noah, and every living thing, and all 	the animals that </a:t>
            </a:r>
            <a:r>
              <a:rPr lang="en-US" i="1" dirty="0"/>
              <a:t>were</a:t>
            </a:r>
            <a:r>
              <a:rPr lang="en-US" dirty="0"/>
              <a:t> with him in the ark. And God made a </a:t>
            </a:r>
            <a:r>
              <a:rPr lang="en-US" dirty="0" smtClean="0"/>
              <a:t>wind </a:t>
            </a:r>
            <a:r>
              <a:rPr lang="en-US" dirty="0"/>
              <a:t>to pass over the earth, and the waters subsided.</a:t>
            </a:r>
          </a:p>
          <a:p>
            <a:r>
              <a:rPr lang="en-US" dirty="0" smtClean="0"/>
              <a:t>2 </a:t>
            </a:r>
            <a:r>
              <a:rPr lang="en-US" dirty="0"/>
              <a:t>The fountains of the deep and the windows of heaven were 	also stopped, and the rain from heaven was restrained.</a:t>
            </a:r>
          </a:p>
          <a:p>
            <a:r>
              <a:rPr lang="en-US" dirty="0" smtClean="0"/>
              <a:t>3 </a:t>
            </a:r>
            <a:r>
              <a:rPr lang="en-US" dirty="0"/>
              <a:t>And the waters receded continually from the earth. At the end </a:t>
            </a:r>
            <a:r>
              <a:rPr lang="en-US" dirty="0" smtClean="0"/>
              <a:t>of </a:t>
            </a:r>
            <a:r>
              <a:rPr lang="en-US" dirty="0"/>
              <a:t>the hundred and fifty days the waters decreased.</a:t>
            </a:r>
          </a:p>
          <a:p>
            <a:r>
              <a:rPr lang="en-US" dirty="0" smtClean="0"/>
              <a:t>4 </a:t>
            </a:r>
            <a:r>
              <a:rPr lang="en-US" b="1" dirty="0"/>
              <a:t>Then the ark rested in the seventh month, the seventeenth 	day of the month</a:t>
            </a:r>
            <a:r>
              <a:rPr lang="en-US" dirty="0"/>
              <a:t>, on the mountains of Ararat.</a:t>
            </a:r>
          </a:p>
          <a:p>
            <a:r>
              <a:rPr lang="en-US" dirty="0" smtClean="0"/>
              <a:t>5 </a:t>
            </a:r>
            <a:r>
              <a:rPr lang="en-US" b="1" dirty="0"/>
              <a:t>And the waters decreased continually until the tenth month</a:t>
            </a:r>
            <a:r>
              <a:rPr lang="en-US" dirty="0"/>
              <a:t>. 	In the tenth </a:t>
            </a:r>
            <a:r>
              <a:rPr lang="en-US" i="1" dirty="0"/>
              <a:t>month</a:t>
            </a:r>
            <a:r>
              <a:rPr lang="en-US" dirty="0"/>
              <a:t>, on the first </a:t>
            </a:r>
            <a:r>
              <a:rPr lang="en-US" i="1" dirty="0"/>
              <a:t>day</a:t>
            </a:r>
            <a:r>
              <a:rPr lang="en-US" dirty="0"/>
              <a:t> of the month, the tops of </a:t>
            </a:r>
            <a:r>
              <a:rPr lang="en-US" dirty="0" smtClean="0"/>
              <a:t>the </a:t>
            </a:r>
            <a:r>
              <a:rPr lang="en-US" dirty="0"/>
              <a:t>mountains were seen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13 </a:t>
            </a:r>
            <a:r>
              <a:rPr lang="en-US" b="1" dirty="0"/>
              <a:t>And it came to pass in the six hundred and first year, in the 	first month</a:t>
            </a:r>
            <a:r>
              <a:rPr lang="en-US" dirty="0"/>
              <a:t>, the first day of the month, that the waters were </a:t>
            </a:r>
            <a:r>
              <a:rPr lang="en-US" dirty="0" smtClean="0"/>
              <a:t>dried </a:t>
            </a:r>
            <a:r>
              <a:rPr lang="en-US" dirty="0"/>
              <a:t>up from the earth; and Noah removed the covering of the 	ark and looked, and indeed the surface of the ground was dry.</a:t>
            </a:r>
          </a:p>
          <a:p>
            <a:r>
              <a:rPr lang="en-US" dirty="0" smtClean="0"/>
              <a:t>14 </a:t>
            </a:r>
            <a:r>
              <a:rPr lang="en-US" dirty="0"/>
              <a:t>And</a:t>
            </a:r>
            <a:r>
              <a:rPr lang="en-US" b="1" dirty="0"/>
              <a:t> in the second month, on the twenty–seventh day of </a:t>
            </a:r>
            <a:r>
              <a:rPr lang="en-US" b="1" dirty="0" smtClean="0"/>
              <a:t>the </a:t>
            </a:r>
            <a:r>
              <a:rPr lang="en-US" b="1" dirty="0"/>
              <a:t>month</a:t>
            </a:r>
            <a:r>
              <a:rPr lang="en-US" dirty="0"/>
              <a:t>, the earth was dried.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04800"/>
            <a:ext cx="4038600" cy="6324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5 </a:t>
            </a:r>
            <a:r>
              <a:rPr lang="en-US" i="1" dirty="0"/>
              <a:t>Then God spoke to Noah, saying</a:t>
            </a:r>
            <a:r>
              <a:rPr lang="en-US" dirty="0"/>
              <a:t>,</a:t>
            </a:r>
          </a:p>
          <a:p>
            <a:r>
              <a:rPr lang="en-US" dirty="0" smtClean="0"/>
              <a:t>16 </a:t>
            </a:r>
            <a:r>
              <a:rPr lang="en-US" dirty="0"/>
              <a:t>“Go out of the ark, you and your wife, and your sons and </a:t>
            </a:r>
            <a:r>
              <a:rPr lang="en-US" dirty="0" smtClean="0"/>
              <a:t>your </a:t>
            </a:r>
            <a:r>
              <a:rPr lang="en-US" dirty="0"/>
              <a:t>sons’ wives with you.</a:t>
            </a:r>
          </a:p>
          <a:p>
            <a:r>
              <a:rPr lang="en-US" dirty="0" smtClean="0"/>
              <a:t>17 </a:t>
            </a:r>
            <a:r>
              <a:rPr lang="en-US" dirty="0"/>
              <a:t>“Bring out with you every living thing of all flesh that is with </a:t>
            </a:r>
            <a:r>
              <a:rPr lang="en-US" dirty="0" smtClean="0"/>
              <a:t>you</a:t>
            </a:r>
            <a:r>
              <a:rPr lang="en-US" dirty="0"/>
              <a:t>: birds and cattle </a:t>
            </a:r>
            <a:r>
              <a:rPr lang="en-US" b="1" dirty="0"/>
              <a:t>and every creeping thing that creeps on </a:t>
            </a:r>
            <a:r>
              <a:rPr lang="en-US" b="1" dirty="0" smtClean="0"/>
              <a:t>the </a:t>
            </a:r>
            <a:r>
              <a:rPr lang="en-US" b="1" dirty="0"/>
              <a:t>earth</a:t>
            </a:r>
            <a:r>
              <a:rPr lang="en-US" dirty="0"/>
              <a:t>, so that they may abound on the earth, </a:t>
            </a:r>
            <a:r>
              <a:rPr lang="en-US" b="1" dirty="0"/>
              <a:t>and be fruitful </a:t>
            </a:r>
            <a:r>
              <a:rPr lang="en-US" b="1" dirty="0" smtClean="0"/>
              <a:t>and </a:t>
            </a:r>
            <a:r>
              <a:rPr lang="en-US" b="1" dirty="0"/>
              <a:t>multiply on the earth."</a:t>
            </a:r>
            <a:endParaRPr lang="en-US" dirty="0"/>
          </a:p>
          <a:p>
            <a:r>
              <a:rPr lang="en-US" dirty="0" smtClean="0"/>
              <a:t>18 </a:t>
            </a:r>
            <a:r>
              <a:rPr lang="en-US" dirty="0"/>
              <a:t>So Noah went out, and his sons and his wife and his sons’ </a:t>
            </a:r>
            <a:r>
              <a:rPr lang="en-US" dirty="0" smtClean="0"/>
              <a:t>wives </a:t>
            </a:r>
            <a:r>
              <a:rPr lang="en-US" dirty="0"/>
              <a:t>with him.</a:t>
            </a:r>
          </a:p>
          <a:p>
            <a:r>
              <a:rPr lang="en-US" dirty="0" smtClean="0"/>
              <a:t>19 </a:t>
            </a:r>
            <a:r>
              <a:rPr lang="en-US" dirty="0"/>
              <a:t>Every animal, every creeping thing, every bird, and whatever </a:t>
            </a:r>
            <a:r>
              <a:rPr lang="en-US" dirty="0" smtClean="0"/>
              <a:t>creeps </a:t>
            </a:r>
            <a:r>
              <a:rPr lang="en-US" dirty="0"/>
              <a:t>on the earth, according to their families, went out of the </a:t>
            </a:r>
            <a:r>
              <a:rPr lang="en-US" dirty="0" smtClean="0"/>
              <a:t>ark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81000"/>
            <a:ext cx="4038600" cy="5745163"/>
          </a:xfrm>
        </p:spPr>
        <p:txBody>
          <a:bodyPr>
            <a:noAutofit/>
          </a:bodyPr>
          <a:lstStyle/>
          <a:p>
            <a:r>
              <a:rPr lang="en-US" sz="2000" dirty="0"/>
              <a:t>20 Then Noah built an altar to the LORD, and took of every </a:t>
            </a:r>
            <a:r>
              <a:rPr lang="en-US" sz="2000" dirty="0" smtClean="0"/>
              <a:t>clean </a:t>
            </a:r>
            <a:r>
              <a:rPr lang="en-US" sz="2000" dirty="0"/>
              <a:t>animal and of every clean bird, and offered burnt </a:t>
            </a:r>
            <a:r>
              <a:rPr lang="en-US" sz="2000" dirty="0" smtClean="0"/>
              <a:t>offerings </a:t>
            </a:r>
            <a:r>
              <a:rPr lang="en-US" sz="2000" dirty="0"/>
              <a:t>on the altar.</a:t>
            </a:r>
          </a:p>
          <a:p>
            <a:r>
              <a:rPr lang="en-US" sz="2000" dirty="0" smtClean="0"/>
              <a:t>21 </a:t>
            </a:r>
            <a:r>
              <a:rPr lang="en-US" sz="2000" dirty="0"/>
              <a:t>And the LORD smelled a soothing aroma. Then the LORD said </a:t>
            </a:r>
            <a:r>
              <a:rPr lang="en-US" sz="2000" dirty="0" smtClean="0"/>
              <a:t>in </a:t>
            </a:r>
            <a:r>
              <a:rPr lang="en-US" sz="2000" dirty="0"/>
              <a:t>His heart, </a:t>
            </a:r>
            <a:r>
              <a:rPr lang="en-US" sz="2000" b="1" dirty="0"/>
              <a:t>"I will never again curse the ground for man’s </a:t>
            </a:r>
            <a:r>
              <a:rPr lang="en-US" sz="2000" b="1" dirty="0" smtClean="0"/>
              <a:t>sake</a:t>
            </a:r>
            <a:r>
              <a:rPr lang="en-US" sz="2000" b="1" dirty="0"/>
              <a:t>, although the imagination of man’s heart is evil from his </a:t>
            </a:r>
            <a:r>
              <a:rPr lang="en-US" sz="2000" b="1" dirty="0" smtClean="0"/>
              <a:t>youth</a:t>
            </a:r>
            <a:r>
              <a:rPr lang="en-US" sz="2000" b="1" dirty="0"/>
              <a:t>; nor will I again destroy every living thing as I have </a:t>
            </a:r>
            <a:r>
              <a:rPr lang="en-US" sz="2000" b="1" dirty="0" smtClean="0"/>
              <a:t>done</a:t>
            </a:r>
            <a:r>
              <a:rPr lang="en-US" sz="2000" b="1" dirty="0"/>
              <a:t>.</a:t>
            </a:r>
            <a:endParaRPr lang="en-US" sz="2000" dirty="0"/>
          </a:p>
          <a:p>
            <a:r>
              <a:rPr lang="en-US" sz="2000" dirty="0" smtClean="0"/>
              <a:t>22 </a:t>
            </a:r>
            <a:r>
              <a:rPr lang="en-US" sz="2000" b="1" u="sng" dirty="0">
                <a:solidFill>
                  <a:srgbClr val="C00000"/>
                </a:solidFill>
              </a:rPr>
              <a:t>“While the earth remains, Seedtime and harvest, Cold and </a:t>
            </a:r>
            <a:r>
              <a:rPr lang="en-US" sz="2000" b="1" u="sng" dirty="0" smtClean="0">
                <a:solidFill>
                  <a:srgbClr val="C00000"/>
                </a:solidFill>
              </a:rPr>
              <a:t>heat</a:t>
            </a:r>
            <a:r>
              <a:rPr lang="en-US" sz="2000" b="1" u="sng" dirty="0">
                <a:solidFill>
                  <a:srgbClr val="C00000"/>
                </a:solidFill>
              </a:rPr>
              <a:t>, Winter and summer, And day and night Shall not cease</a:t>
            </a:r>
            <a:r>
              <a:rPr lang="en-US" sz="2000" b="1" u="sng" dirty="0" smtClean="0"/>
              <a:t>."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038600" cy="5516563"/>
          </a:xfrm>
        </p:spPr>
        <p:txBody>
          <a:bodyPr>
            <a:normAutofit fontScale="55000" lnSpcReduction="20000"/>
          </a:bodyPr>
          <a:lstStyle/>
          <a:p>
            <a:r>
              <a:rPr lang="en-US" sz="4600" dirty="0" smtClean="0"/>
              <a:t>How Long Did Noah stay in the ark?</a:t>
            </a:r>
          </a:p>
          <a:p>
            <a:endParaRPr lang="en-US" sz="4600" dirty="0"/>
          </a:p>
          <a:p>
            <a:r>
              <a:rPr lang="en-US" sz="4600" dirty="0" smtClean="0"/>
              <a:t>Did you know it had never rained before the flood?</a:t>
            </a:r>
          </a:p>
          <a:p>
            <a:endParaRPr lang="en-US" sz="4600" dirty="0"/>
          </a:p>
          <a:p>
            <a:r>
              <a:rPr lang="en-US" sz="4600" dirty="0" smtClean="0"/>
              <a:t>The Seasons of summer and winter, cold and heat, did not exist before the flood…</a:t>
            </a:r>
          </a:p>
          <a:p>
            <a:pPr>
              <a:buNone/>
            </a:pPr>
            <a:endParaRPr lang="en-US" sz="4600" dirty="0" smtClean="0"/>
          </a:p>
          <a:p>
            <a:r>
              <a:rPr lang="en-US" sz="4400" dirty="0" smtClean="0"/>
              <a:t>Do You Remember what sign God gave that He’d never destroy the earth by water again?</a:t>
            </a:r>
            <a:endParaRPr lang="en-US" sz="44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Some Creatures that Defy Creation?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3314" name="Picture 2" descr="C:\Users\Tate\Pictures\Creation Pics\30adc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4038600" cy="3603302"/>
          </a:xfrm>
          <a:prstGeom prst="rect">
            <a:avLst/>
          </a:prstGeom>
          <a:noFill/>
        </p:spPr>
      </p:pic>
      <p:pic>
        <p:nvPicPr>
          <p:cNvPr id="13315" name="Picture 3" descr="C:\Users\Tate\Pictures\Creation Pics\30ad0f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005425"/>
            <a:ext cx="4038600" cy="3715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Tate\Pictures\Creation Pics\Biased Scientis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168275"/>
            <a:ext cx="8667750" cy="651986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4572000"/>
            <a:ext cx="3207930" cy="923330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</a:rPr>
              <a:t>Unbiased?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Some More…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4338" name="Picture 2" descr="C:\Users\Tate\Pictures\Creation Pics\30ab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586984"/>
            <a:ext cx="4038600" cy="2552395"/>
          </a:xfrm>
          <a:prstGeom prst="rect">
            <a:avLst/>
          </a:prstGeom>
          <a:noFill/>
        </p:spPr>
      </p:pic>
      <p:pic>
        <p:nvPicPr>
          <p:cNvPr id="14339" name="Picture 3" descr="C:\Users\Tate\Pictures\Creation Pics\2_30ac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17554" y="1600200"/>
            <a:ext cx="349989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Let’s Look at the Evidence for Noah’s Flood</a:t>
            </a:r>
            <a:endParaRPr lang="en-US" dirty="0">
              <a:solidFill>
                <a:srgbClr val="C0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1) </a:t>
            </a:r>
            <a:r>
              <a:rPr lang="en-US" b="1" u="sng" dirty="0" smtClean="0"/>
              <a:t>Is there enough water </a:t>
            </a:r>
            <a:r>
              <a:rPr lang="en-US" b="1" dirty="0" smtClean="0"/>
              <a:t>?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b="1" dirty="0" smtClean="0"/>
              <a:t>If we </a:t>
            </a:r>
            <a:r>
              <a:rPr lang="en-US" b="1" i="1" dirty="0" smtClean="0"/>
              <a:t>lower</a:t>
            </a:r>
            <a:r>
              <a:rPr lang="en-US" b="1" dirty="0" smtClean="0"/>
              <a:t> the mountain ranges…</a:t>
            </a:r>
          </a:p>
          <a:p>
            <a:r>
              <a:rPr lang="en-US" b="1" dirty="0" smtClean="0"/>
              <a:t>If we </a:t>
            </a:r>
            <a:r>
              <a:rPr lang="en-US" b="1" i="1" dirty="0" smtClean="0"/>
              <a:t>raise</a:t>
            </a:r>
            <a:r>
              <a:rPr lang="en-US" b="1" dirty="0" smtClean="0"/>
              <a:t> the ocean bottoms…</a:t>
            </a:r>
          </a:p>
          <a:p>
            <a:r>
              <a:rPr lang="en-US" b="1" dirty="0" smtClean="0"/>
              <a:t>If we </a:t>
            </a:r>
            <a:r>
              <a:rPr lang="en-US" b="1" i="1" dirty="0" smtClean="0"/>
              <a:t>melt</a:t>
            </a:r>
            <a:r>
              <a:rPr lang="en-US" b="1" dirty="0" smtClean="0"/>
              <a:t> the polar ice…</a:t>
            </a:r>
          </a:p>
          <a:p>
            <a:endParaRPr lang="en-US" b="1" dirty="0" smtClean="0"/>
          </a:p>
          <a:p>
            <a:r>
              <a:rPr lang="en-US" b="1" dirty="0" smtClean="0"/>
              <a:t>There is at least </a:t>
            </a:r>
            <a:r>
              <a:rPr lang="en-US" b="1" dirty="0" smtClean="0">
                <a:solidFill>
                  <a:srgbClr val="C00000"/>
                </a:solidFill>
              </a:rPr>
              <a:t>1 Mile deep </a:t>
            </a:r>
            <a:r>
              <a:rPr lang="en-US" b="1" dirty="0" smtClean="0"/>
              <a:t>of coverage all over the earth!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Water depth of </a:t>
            </a:r>
            <a:r>
              <a:rPr lang="en-US" b="1" dirty="0" smtClean="0">
                <a:solidFill>
                  <a:srgbClr val="C00000"/>
                </a:solidFill>
                <a:cs typeface="Aharoni" pitchFamily="2" charset="-79"/>
              </a:rPr>
              <a:t>1</a:t>
            </a:r>
            <a:r>
              <a:rPr lang="en-US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 Mile!</a:t>
            </a:r>
            <a:endParaRPr lang="en-US" dirty="0">
              <a:solidFill>
                <a:srgbClr val="C0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124200" y="1371600"/>
            <a:ext cx="3505200" cy="335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C:\Users\Tate\AppData\Local\Microsoft\Windows\Temporary Internet Files\Content.IE5\V9E7PS12\MC900438063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524000"/>
            <a:ext cx="3276600" cy="3276600"/>
          </a:xfrm>
          <a:prstGeom prst="rect">
            <a:avLst/>
          </a:prstGeom>
          <a:noFill/>
        </p:spPr>
      </p:pic>
      <p:pic>
        <p:nvPicPr>
          <p:cNvPr id="21508" name="Picture 4" descr="C:\Users\Tate\AppData\Local\Microsoft\Windows\Temporary Internet Files\Content.IE5\V9E7PS12\MC90038936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057399"/>
            <a:ext cx="1370686" cy="1336385"/>
          </a:xfrm>
          <a:prstGeom prst="rect">
            <a:avLst/>
          </a:prstGeom>
          <a:noFill/>
        </p:spPr>
      </p:pic>
      <p:sp>
        <p:nvSpPr>
          <p:cNvPr id="9" name="Down Arrow 8"/>
          <p:cNvSpPr/>
          <p:nvPr/>
        </p:nvSpPr>
        <p:spPr>
          <a:xfrm>
            <a:off x="2209800" y="22860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56337" y="4644904"/>
            <a:ext cx="2679232" cy="1094714"/>
          </a:xfrm>
          <a:custGeom>
            <a:avLst/>
            <a:gdLst>
              <a:gd name="connsiteX0" fmla="*/ 6371 w 2679232"/>
              <a:gd name="connsiteY0" fmla="*/ 11502 h 1094714"/>
              <a:gd name="connsiteX1" fmla="*/ 161115 w 2679232"/>
              <a:gd name="connsiteY1" fmla="*/ 53705 h 1094714"/>
              <a:gd name="connsiteX2" fmla="*/ 231454 w 2679232"/>
              <a:gd name="connsiteY2" fmla="*/ 67773 h 1094714"/>
              <a:gd name="connsiteX3" fmla="*/ 273657 w 2679232"/>
              <a:gd name="connsiteY3" fmla="*/ 81841 h 1094714"/>
              <a:gd name="connsiteX4" fmla="*/ 329928 w 2679232"/>
              <a:gd name="connsiteY4" fmla="*/ 95908 h 1094714"/>
              <a:gd name="connsiteX5" fmla="*/ 386198 w 2679232"/>
              <a:gd name="connsiteY5" fmla="*/ 166247 h 1094714"/>
              <a:gd name="connsiteX6" fmla="*/ 400266 w 2679232"/>
              <a:gd name="connsiteY6" fmla="*/ 292856 h 1094714"/>
              <a:gd name="connsiteX7" fmla="*/ 428401 w 2679232"/>
              <a:gd name="connsiteY7" fmla="*/ 349127 h 1094714"/>
              <a:gd name="connsiteX8" fmla="*/ 456537 w 2679232"/>
              <a:gd name="connsiteY8" fmla="*/ 447601 h 1094714"/>
              <a:gd name="connsiteX9" fmla="*/ 484672 w 2679232"/>
              <a:gd name="connsiteY9" fmla="*/ 489804 h 1094714"/>
              <a:gd name="connsiteX10" fmla="*/ 526875 w 2679232"/>
              <a:gd name="connsiteY10" fmla="*/ 588278 h 1094714"/>
              <a:gd name="connsiteX11" fmla="*/ 540943 w 2679232"/>
              <a:gd name="connsiteY11" fmla="*/ 630481 h 1094714"/>
              <a:gd name="connsiteX12" fmla="*/ 569078 w 2679232"/>
              <a:gd name="connsiteY12" fmla="*/ 672684 h 1094714"/>
              <a:gd name="connsiteX13" fmla="*/ 583146 w 2679232"/>
              <a:gd name="connsiteY13" fmla="*/ 714887 h 1094714"/>
              <a:gd name="connsiteX14" fmla="*/ 611281 w 2679232"/>
              <a:gd name="connsiteY14" fmla="*/ 757090 h 1094714"/>
              <a:gd name="connsiteX15" fmla="*/ 639417 w 2679232"/>
              <a:gd name="connsiteY15" fmla="*/ 841496 h 1094714"/>
              <a:gd name="connsiteX16" fmla="*/ 653485 w 2679232"/>
              <a:gd name="connsiteY16" fmla="*/ 883699 h 1094714"/>
              <a:gd name="connsiteX17" fmla="*/ 681620 w 2679232"/>
              <a:gd name="connsiteY17" fmla="*/ 925902 h 1094714"/>
              <a:gd name="connsiteX18" fmla="*/ 751958 w 2679232"/>
              <a:gd name="connsiteY18" fmla="*/ 982173 h 1094714"/>
              <a:gd name="connsiteX19" fmla="*/ 822297 w 2679232"/>
              <a:gd name="connsiteY19" fmla="*/ 1038444 h 1094714"/>
              <a:gd name="connsiteX20" fmla="*/ 948906 w 2679232"/>
              <a:gd name="connsiteY20" fmla="*/ 1066579 h 1094714"/>
              <a:gd name="connsiteX21" fmla="*/ 1047380 w 2679232"/>
              <a:gd name="connsiteY21" fmla="*/ 1094714 h 1094714"/>
              <a:gd name="connsiteX22" fmla="*/ 1131786 w 2679232"/>
              <a:gd name="connsiteY22" fmla="*/ 1080647 h 1094714"/>
              <a:gd name="connsiteX23" fmla="*/ 1173989 w 2679232"/>
              <a:gd name="connsiteY23" fmla="*/ 1066579 h 1094714"/>
              <a:gd name="connsiteX24" fmla="*/ 1849238 w 2679232"/>
              <a:gd name="connsiteY24" fmla="*/ 1052511 h 1094714"/>
              <a:gd name="connsiteX25" fmla="*/ 1877374 w 2679232"/>
              <a:gd name="connsiteY25" fmla="*/ 1024376 h 1094714"/>
              <a:gd name="connsiteX26" fmla="*/ 1905509 w 2679232"/>
              <a:gd name="connsiteY26" fmla="*/ 982173 h 1094714"/>
              <a:gd name="connsiteX27" fmla="*/ 1947712 w 2679232"/>
              <a:gd name="connsiteY27" fmla="*/ 954038 h 1094714"/>
              <a:gd name="connsiteX28" fmla="*/ 1975848 w 2679232"/>
              <a:gd name="connsiteY28" fmla="*/ 925902 h 1094714"/>
              <a:gd name="connsiteX29" fmla="*/ 2003983 w 2679232"/>
              <a:gd name="connsiteY29" fmla="*/ 841496 h 1094714"/>
              <a:gd name="connsiteX30" fmla="*/ 2018051 w 2679232"/>
              <a:gd name="connsiteY30" fmla="*/ 799293 h 1094714"/>
              <a:gd name="connsiteX31" fmla="*/ 2046186 w 2679232"/>
              <a:gd name="connsiteY31" fmla="*/ 757090 h 1094714"/>
              <a:gd name="connsiteX32" fmla="*/ 2088389 w 2679232"/>
              <a:gd name="connsiteY32" fmla="*/ 489804 h 1094714"/>
              <a:gd name="connsiteX33" fmla="*/ 2158728 w 2679232"/>
              <a:gd name="connsiteY33" fmla="*/ 419465 h 1094714"/>
              <a:gd name="connsiteX34" fmla="*/ 2186863 w 2679232"/>
              <a:gd name="connsiteY34" fmla="*/ 377262 h 1094714"/>
              <a:gd name="connsiteX35" fmla="*/ 2214998 w 2679232"/>
              <a:gd name="connsiteY35" fmla="*/ 292856 h 1094714"/>
              <a:gd name="connsiteX36" fmla="*/ 2229066 w 2679232"/>
              <a:gd name="connsiteY36" fmla="*/ 152179 h 1094714"/>
              <a:gd name="connsiteX37" fmla="*/ 2257201 w 2679232"/>
              <a:gd name="connsiteY37" fmla="*/ 67773 h 1094714"/>
              <a:gd name="connsiteX38" fmla="*/ 2313472 w 2679232"/>
              <a:gd name="connsiteY38" fmla="*/ 53705 h 1094714"/>
              <a:gd name="connsiteX39" fmla="*/ 2440081 w 2679232"/>
              <a:gd name="connsiteY39" fmla="*/ 81841 h 1094714"/>
              <a:gd name="connsiteX40" fmla="*/ 2468217 w 2679232"/>
              <a:gd name="connsiteY40" fmla="*/ 109976 h 1094714"/>
              <a:gd name="connsiteX41" fmla="*/ 2594826 w 2679232"/>
              <a:gd name="connsiteY41" fmla="*/ 67773 h 1094714"/>
              <a:gd name="connsiteX42" fmla="*/ 2637029 w 2679232"/>
              <a:gd name="connsiteY42" fmla="*/ 39638 h 1094714"/>
              <a:gd name="connsiteX43" fmla="*/ 2679232 w 2679232"/>
              <a:gd name="connsiteY43" fmla="*/ 11502 h 109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679232" h="1094714">
                <a:moveTo>
                  <a:pt x="6371" y="11502"/>
                </a:moveTo>
                <a:cubicBezTo>
                  <a:pt x="244489" y="45520"/>
                  <a:pt x="0" y="0"/>
                  <a:pt x="161115" y="53705"/>
                </a:cubicBezTo>
                <a:cubicBezTo>
                  <a:pt x="183799" y="61266"/>
                  <a:pt x="208257" y="61974"/>
                  <a:pt x="231454" y="67773"/>
                </a:cubicBezTo>
                <a:cubicBezTo>
                  <a:pt x="245840" y="71370"/>
                  <a:pt x="259399" y="77767"/>
                  <a:pt x="273657" y="81841"/>
                </a:cubicBezTo>
                <a:cubicBezTo>
                  <a:pt x="292247" y="87152"/>
                  <a:pt x="311171" y="91219"/>
                  <a:pt x="329928" y="95908"/>
                </a:cubicBezTo>
                <a:cubicBezTo>
                  <a:pt x="346816" y="112796"/>
                  <a:pt x="380283" y="142586"/>
                  <a:pt x="386198" y="166247"/>
                </a:cubicBezTo>
                <a:cubicBezTo>
                  <a:pt x="396497" y="207442"/>
                  <a:pt x="390718" y="251481"/>
                  <a:pt x="400266" y="292856"/>
                </a:cubicBezTo>
                <a:cubicBezTo>
                  <a:pt x="404981" y="313290"/>
                  <a:pt x="421038" y="329491"/>
                  <a:pt x="428401" y="349127"/>
                </a:cubicBezTo>
                <a:cubicBezTo>
                  <a:pt x="441924" y="385187"/>
                  <a:pt x="439532" y="413590"/>
                  <a:pt x="456537" y="447601"/>
                </a:cubicBezTo>
                <a:cubicBezTo>
                  <a:pt x="464098" y="462723"/>
                  <a:pt x="475294" y="475736"/>
                  <a:pt x="484672" y="489804"/>
                </a:cubicBezTo>
                <a:cubicBezTo>
                  <a:pt x="513950" y="606912"/>
                  <a:pt x="478301" y="491128"/>
                  <a:pt x="526875" y="588278"/>
                </a:cubicBezTo>
                <a:cubicBezTo>
                  <a:pt x="533507" y="601541"/>
                  <a:pt x="534311" y="617218"/>
                  <a:pt x="540943" y="630481"/>
                </a:cubicBezTo>
                <a:cubicBezTo>
                  <a:pt x="548504" y="645603"/>
                  <a:pt x="561517" y="657562"/>
                  <a:pt x="569078" y="672684"/>
                </a:cubicBezTo>
                <a:cubicBezTo>
                  <a:pt x="575710" y="685947"/>
                  <a:pt x="576514" y="701624"/>
                  <a:pt x="583146" y="714887"/>
                </a:cubicBezTo>
                <a:cubicBezTo>
                  <a:pt x="590707" y="730009"/>
                  <a:pt x="604414" y="741640"/>
                  <a:pt x="611281" y="757090"/>
                </a:cubicBezTo>
                <a:cubicBezTo>
                  <a:pt x="623326" y="784191"/>
                  <a:pt x="630038" y="813361"/>
                  <a:pt x="639417" y="841496"/>
                </a:cubicBezTo>
                <a:cubicBezTo>
                  <a:pt x="644106" y="855564"/>
                  <a:pt x="645260" y="871361"/>
                  <a:pt x="653485" y="883699"/>
                </a:cubicBezTo>
                <a:cubicBezTo>
                  <a:pt x="662863" y="897767"/>
                  <a:pt x="671058" y="912700"/>
                  <a:pt x="681620" y="925902"/>
                </a:cubicBezTo>
                <a:cubicBezTo>
                  <a:pt x="711813" y="963644"/>
                  <a:pt x="711335" y="949675"/>
                  <a:pt x="751958" y="982173"/>
                </a:cubicBezTo>
                <a:cubicBezTo>
                  <a:pt x="786861" y="1010095"/>
                  <a:pt x="775672" y="1018462"/>
                  <a:pt x="822297" y="1038444"/>
                </a:cubicBezTo>
                <a:cubicBezTo>
                  <a:pt x="840764" y="1046358"/>
                  <a:pt x="935048" y="1063499"/>
                  <a:pt x="948906" y="1066579"/>
                </a:cubicBezTo>
                <a:cubicBezTo>
                  <a:pt x="1001896" y="1078355"/>
                  <a:pt x="1000385" y="1079050"/>
                  <a:pt x="1047380" y="1094714"/>
                </a:cubicBezTo>
                <a:cubicBezTo>
                  <a:pt x="1075515" y="1090025"/>
                  <a:pt x="1103942" y="1086835"/>
                  <a:pt x="1131786" y="1080647"/>
                </a:cubicBezTo>
                <a:cubicBezTo>
                  <a:pt x="1146262" y="1077430"/>
                  <a:pt x="1159172" y="1067160"/>
                  <a:pt x="1173989" y="1066579"/>
                </a:cubicBezTo>
                <a:cubicBezTo>
                  <a:pt x="1398948" y="1057757"/>
                  <a:pt x="1624155" y="1057200"/>
                  <a:pt x="1849238" y="1052511"/>
                </a:cubicBezTo>
                <a:cubicBezTo>
                  <a:pt x="1858617" y="1043133"/>
                  <a:pt x="1869088" y="1034733"/>
                  <a:pt x="1877374" y="1024376"/>
                </a:cubicBezTo>
                <a:cubicBezTo>
                  <a:pt x="1887936" y="1011174"/>
                  <a:pt x="1893554" y="994128"/>
                  <a:pt x="1905509" y="982173"/>
                </a:cubicBezTo>
                <a:cubicBezTo>
                  <a:pt x="1917464" y="970218"/>
                  <a:pt x="1934510" y="964600"/>
                  <a:pt x="1947712" y="954038"/>
                </a:cubicBezTo>
                <a:cubicBezTo>
                  <a:pt x="1958069" y="945752"/>
                  <a:pt x="1966469" y="935281"/>
                  <a:pt x="1975848" y="925902"/>
                </a:cubicBezTo>
                <a:lnTo>
                  <a:pt x="2003983" y="841496"/>
                </a:lnTo>
                <a:cubicBezTo>
                  <a:pt x="2008672" y="827428"/>
                  <a:pt x="2009826" y="811631"/>
                  <a:pt x="2018051" y="799293"/>
                </a:cubicBezTo>
                <a:lnTo>
                  <a:pt x="2046186" y="757090"/>
                </a:lnTo>
                <a:cubicBezTo>
                  <a:pt x="2046218" y="756675"/>
                  <a:pt x="2048832" y="529361"/>
                  <a:pt x="2088389" y="489804"/>
                </a:cubicBezTo>
                <a:cubicBezTo>
                  <a:pt x="2111835" y="466358"/>
                  <a:pt x="2140335" y="447054"/>
                  <a:pt x="2158728" y="419465"/>
                </a:cubicBezTo>
                <a:cubicBezTo>
                  <a:pt x="2168106" y="405397"/>
                  <a:pt x="2179996" y="392712"/>
                  <a:pt x="2186863" y="377262"/>
                </a:cubicBezTo>
                <a:cubicBezTo>
                  <a:pt x="2198908" y="350161"/>
                  <a:pt x="2214998" y="292856"/>
                  <a:pt x="2214998" y="292856"/>
                </a:cubicBezTo>
                <a:cubicBezTo>
                  <a:pt x="2219687" y="245964"/>
                  <a:pt x="2220381" y="198498"/>
                  <a:pt x="2229066" y="152179"/>
                </a:cubicBezTo>
                <a:cubicBezTo>
                  <a:pt x="2234531" y="123030"/>
                  <a:pt x="2228429" y="74966"/>
                  <a:pt x="2257201" y="67773"/>
                </a:cubicBezTo>
                <a:lnTo>
                  <a:pt x="2313472" y="53705"/>
                </a:lnTo>
                <a:cubicBezTo>
                  <a:pt x="2330520" y="56546"/>
                  <a:pt x="2413440" y="65857"/>
                  <a:pt x="2440081" y="81841"/>
                </a:cubicBezTo>
                <a:cubicBezTo>
                  <a:pt x="2451454" y="88665"/>
                  <a:pt x="2458838" y="100598"/>
                  <a:pt x="2468217" y="109976"/>
                </a:cubicBezTo>
                <a:cubicBezTo>
                  <a:pt x="2542091" y="95201"/>
                  <a:pt x="2532104" y="103614"/>
                  <a:pt x="2594826" y="67773"/>
                </a:cubicBezTo>
                <a:cubicBezTo>
                  <a:pt x="2609506" y="59385"/>
                  <a:pt x="2623827" y="50200"/>
                  <a:pt x="2637029" y="39638"/>
                </a:cubicBezTo>
                <a:cubicBezTo>
                  <a:pt x="2676344" y="8186"/>
                  <a:pt x="2649122" y="11502"/>
                  <a:pt x="2679232" y="11502"/>
                </a:cubicBezTo>
              </a:path>
            </a:pathLst>
          </a:custGeom>
          <a:solidFill>
            <a:schemeClr val="tx2"/>
          </a:solidFill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3276600" y="46482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9600" y="3505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Lower Mountains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4191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Raise Ocean Bottoms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1511" name="Picture 7" descr="C:\Users\Tate\AppData\Local\Microsoft\Windows\Temporary Internet Files\Content.IE5\FSCSXMBJ\MC90001464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932" y="4114800"/>
            <a:ext cx="4374668" cy="162234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715000" y="5638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Melt Polar Ice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60198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Ps. 104:8 </a:t>
            </a:r>
            <a:r>
              <a:rPr lang="en-US" sz="2400" b="1" dirty="0" smtClean="0">
                <a:solidFill>
                  <a:srgbClr val="C00000"/>
                </a:solidFill>
              </a:rPr>
              <a:t>The mountains rose; the valleys sank down </a:t>
            </a:r>
            <a:r>
              <a:rPr lang="en-US" sz="2400" dirty="0" smtClean="0"/>
              <a:t>to the place which You established for them.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Scientists insisted that Mars must have had a </a:t>
            </a:r>
            <a:r>
              <a:rPr lang="en-US" b="1" dirty="0" smtClean="0">
                <a:solidFill>
                  <a:srgbClr val="C00000"/>
                </a:solidFill>
              </a:rPr>
              <a:t>Noachian Epoch!</a:t>
            </a:r>
          </a:p>
          <a:p>
            <a:endParaRPr lang="en-US" dirty="0" smtClean="0"/>
          </a:p>
          <a:p>
            <a:r>
              <a:rPr lang="en-US" dirty="0" smtClean="0"/>
              <a:t>Evidenced from the surface geology of valleys, mountains, etc…</a:t>
            </a:r>
            <a:r>
              <a:rPr lang="en-US" b="1" dirty="0" smtClean="0">
                <a:solidFill>
                  <a:srgbClr val="C00000"/>
                </a:solidFill>
              </a:rPr>
              <a:t>were formed by water...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Tate\Pictures\Creation Pics\Creation Pics\scan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0"/>
            <a:ext cx="3743325" cy="676372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41625" y="304800"/>
            <a:ext cx="3726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Mars Flood?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2) </a:t>
            </a:r>
            <a:r>
              <a:rPr lang="en-US" b="1" dirty="0" smtClean="0"/>
              <a:t>All of the land including the mountains </a:t>
            </a:r>
            <a:r>
              <a:rPr lang="en-US" b="1" u="sng" dirty="0" smtClean="0"/>
              <a:t>has been under water</a:t>
            </a:r>
            <a:r>
              <a:rPr lang="en-US" b="1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33800" cy="5029200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 smtClean="0"/>
              <a:t>75% of all land is </a:t>
            </a:r>
            <a:r>
              <a:rPr lang="en-US" sz="4000" dirty="0" smtClean="0">
                <a:solidFill>
                  <a:srgbClr val="C00000"/>
                </a:solidFill>
              </a:rPr>
              <a:t>Sedimentary Rock </a:t>
            </a:r>
            <a:r>
              <a:rPr lang="en-US" sz="4000" dirty="0" smtClean="0"/>
              <a:t>and all of the Geologic Column is water borne…</a:t>
            </a:r>
          </a:p>
          <a:p>
            <a:endParaRPr lang="en-US" sz="4000" dirty="0" smtClean="0"/>
          </a:p>
          <a:p>
            <a:r>
              <a:rPr lang="en-US" sz="4000" dirty="0" smtClean="0">
                <a:solidFill>
                  <a:srgbClr val="C00000"/>
                </a:solidFill>
              </a:rPr>
              <a:t>Erosion</a:t>
            </a:r>
            <a:r>
              <a:rPr lang="en-US" sz="4000" dirty="0" smtClean="0"/>
              <a:t> has exposed, washed away the other 25%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Gen. 7: 19 </a:t>
            </a:r>
            <a:r>
              <a:rPr lang="en-US" b="1" dirty="0" smtClean="0"/>
              <a:t>And the waters prevailed exceedingly on the earth</a:t>
            </a:r>
            <a:r>
              <a:rPr lang="en-US" dirty="0" smtClean="0"/>
              <a:t>, and </a:t>
            </a:r>
            <a:r>
              <a:rPr lang="en-US" b="1" dirty="0" smtClean="0"/>
              <a:t>all the high hills under the whole heaven were covered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20 </a:t>
            </a:r>
            <a:r>
              <a:rPr lang="en-US" b="1" dirty="0" smtClean="0"/>
              <a:t>The waters prevailed fifteen cubits upward, </a:t>
            </a:r>
            <a:r>
              <a:rPr lang="en-US" b="1" dirty="0" smtClean="0">
                <a:solidFill>
                  <a:srgbClr val="C00000"/>
                </a:solidFill>
              </a:rPr>
              <a:t>and the mountains were covered.</a:t>
            </a:r>
            <a:endParaRPr lang="en-US" dirty="0" smtClean="0">
              <a:solidFill>
                <a:srgbClr val="C00000"/>
              </a:solidFill>
            </a:endParaRPr>
          </a:p>
        </p:txBody>
      </p:sp>
      <p:pic>
        <p:nvPicPr>
          <p:cNvPr id="5" name="Content Placeholder 4" descr="Noah's Flood layer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91000" y="1905000"/>
            <a:ext cx="4697331" cy="441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Picture 7" descr="C:\Users\Tate\AppData\Local\Microsoft\Windows\Temporary Internet Files\Content.IE5\G669INAL\MP90043093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200"/>
            <a:ext cx="9144000" cy="693920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8600" y="5410200"/>
            <a:ext cx="8458200" cy="99060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sz="3600" dirty="0" smtClean="0"/>
              <a:t>75% of the land…Sedimentary Rock (Laid down by water)</a:t>
            </a:r>
          </a:p>
          <a:p>
            <a:r>
              <a:rPr lang="en-US" sz="3600" dirty="0" smtClean="0"/>
              <a:t>But the Earth is already covered by </a:t>
            </a:r>
            <a:r>
              <a:rPr lang="en-US" sz="3600" b="1" dirty="0" smtClean="0">
                <a:solidFill>
                  <a:srgbClr val="C00000"/>
                </a:solidFill>
              </a:rPr>
              <a:t>water up to 75%!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2514600" cy="54403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3) </a:t>
            </a:r>
            <a:r>
              <a:rPr lang="en-US" b="1" dirty="0" smtClean="0"/>
              <a:t>Massive graveyards of fossils exist all over the earth</a:t>
            </a:r>
            <a:r>
              <a:rPr lang="en-US" dirty="0" smtClean="0"/>
              <a:t>. Millions of sea life creatures</a:t>
            </a:r>
            <a:r>
              <a:rPr lang="en-US" dirty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on top of the mountains!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048000" y="304800"/>
          <a:ext cx="5715000" cy="6248400"/>
        </p:xfrm>
        <a:graphic>
          <a:graphicData uri="http://schemas.openxmlformats.org/presentationml/2006/ole">
            <p:oleObj spid="_x0000_s3074" name="PaperPort Document" r:id="rId3" imgW="2866680" imgH="50108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</TotalTime>
  <Words>1596</Words>
  <Application>Microsoft Office PowerPoint</Application>
  <PresentationFormat>On-screen Show (4:3)</PresentationFormat>
  <Paragraphs>118</Paragraphs>
  <Slides>30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PaperPort Document</vt:lpstr>
      <vt:lpstr>Did Noah’s Flood Occur?</vt:lpstr>
      <vt:lpstr>Which Wisdom is Best?</vt:lpstr>
      <vt:lpstr>Slide 3</vt:lpstr>
      <vt:lpstr>Let’s Look at the Evidence for Noah’s Flood</vt:lpstr>
      <vt:lpstr>Water depth of 1 Mile!</vt:lpstr>
      <vt:lpstr>Slide 6</vt:lpstr>
      <vt:lpstr>2) All of the land including the mountains has been under water!</vt:lpstr>
      <vt:lpstr>Slide 8</vt:lpstr>
      <vt:lpstr>Slide 9</vt:lpstr>
      <vt:lpstr>Fossil Graveyards all Over the World</vt:lpstr>
      <vt:lpstr>4) What buried in mass plant life to create coal and what buried in mass animal life to create oil? </vt:lpstr>
      <vt:lpstr>5) The geologic column is better understood to have been laid down by Noah’s Flood. </vt:lpstr>
      <vt:lpstr>Covered Last Week:</vt:lpstr>
      <vt:lpstr>A New Piece of Evidence!</vt:lpstr>
      <vt:lpstr>6) What formed to mountains? </vt:lpstr>
      <vt:lpstr>The great subterranean divides!</vt:lpstr>
      <vt:lpstr>The World Before the Flood &amp; After</vt:lpstr>
      <vt:lpstr>6) Fossils formed &amp; buried in a relatively short period of time. </vt:lpstr>
      <vt:lpstr>7) There are up to 500 FLOOD LEGENDS by cultures, countries, and tribes from ALL over the earth describing similar details as is found in the Bible!</vt:lpstr>
      <vt:lpstr>8) Cave Drawings &amp; Dragon legends </vt:lpstr>
      <vt:lpstr>8) The Ark was more than big enough! </vt:lpstr>
      <vt:lpstr>Was Noah’s Ark Big Enough?</vt:lpstr>
      <vt:lpstr>522 Railroad Cars Big!</vt:lpstr>
      <vt:lpstr>The most important evidence for a worldwide flood.</vt:lpstr>
      <vt:lpstr>Slide 25</vt:lpstr>
      <vt:lpstr>Slide 26</vt:lpstr>
      <vt:lpstr>Slide 27</vt:lpstr>
      <vt:lpstr>Slide 28</vt:lpstr>
      <vt:lpstr>Some Creatures that Defy Creation?</vt:lpstr>
      <vt:lpstr>Some More…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Tate</dc:creator>
  <cp:lastModifiedBy>Tate</cp:lastModifiedBy>
  <cp:revision>48</cp:revision>
  <dcterms:created xsi:type="dcterms:W3CDTF">2012-10-26T12:49:43Z</dcterms:created>
  <dcterms:modified xsi:type="dcterms:W3CDTF">2012-10-27T13:39:24Z</dcterms:modified>
</cp:coreProperties>
</file>