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78" r:id="rId3"/>
    <p:sldId id="277" r:id="rId4"/>
    <p:sldId id="279" r:id="rId5"/>
    <p:sldId id="261" r:id="rId6"/>
    <p:sldId id="280" r:id="rId7"/>
    <p:sldId id="281" r:id="rId8"/>
    <p:sldId id="282" r:id="rId9"/>
    <p:sldId id="259" r:id="rId10"/>
    <p:sldId id="257" r:id="rId11"/>
    <p:sldId id="283" r:id="rId12"/>
    <p:sldId id="262" r:id="rId13"/>
    <p:sldId id="270" r:id="rId14"/>
    <p:sldId id="268" r:id="rId15"/>
    <p:sldId id="284" r:id="rId16"/>
    <p:sldId id="260" r:id="rId17"/>
    <p:sldId id="265" r:id="rId18"/>
    <p:sldId id="264" r:id="rId19"/>
    <p:sldId id="269" r:id="rId20"/>
    <p:sldId id="266" r:id="rId21"/>
    <p:sldId id="267" r:id="rId22"/>
    <p:sldId id="271" r:id="rId23"/>
    <p:sldId id="272" r:id="rId24"/>
    <p:sldId id="274" r:id="rId25"/>
    <p:sldId id="273" r:id="rId26"/>
    <p:sldId id="275" r:id="rId27"/>
    <p:sldId id="258" r:id="rId28"/>
    <p:sldId id="285"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BE2DA8-0E8D-4F96-9D46-AC5729CD6B93}" type="datetimeFigureOut">
              <a:rPr lang="en-US" smtClean="0"/>
              <a:pPr/>
              <a:t>10/20/2012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91CE8-41C1-4088-8767-7DA49963C9E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BE2DA8-0E8D-4F96-9D46-AC5729CD6B93}" type="datetimeFigureOut">
              <a:rPr lang="en-US" smtClean="0"/>
              <a:pPr/>
              <a:t>10/20/2012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91CE8-41C1-4088-8767-7DA49963C9E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BE2DA8-0E8D-4F96-9D46-AC5729CD6B93}" type="datetimeFigureOut">
              <a:rPr lang="en-US" smtClean="0"/>
              <a:pPr/>
              <a:t>10/20/2012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91CE8-41C1-4088-8767-7DA49963C9E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BE2DA8-0E8D-4F96-9D46-AC5729CD6B93}" type="datetimeFigureOut">
              <a:rPr lang="en-US" smtClean="0"/>
              <a:pPr/>
              <a:t>10/20/2012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91CE8-41C1-4088-8767-7DA49963C9E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BE2DA8-0E8D-4F96-9D46-AC5729CD6B93}" type="datetimeFigureOut">
              <a:rPr lang="en-US" smtClean="0"/>
              <a:pPr/>
              <a:t>10/20/2012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91CE8-41C1-4088-8767-7DA49963C9E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BE2DA8-0E8D-4F96-9D46-AC5729CD6B93}" type="datetimeFigureOut">
              <a:rPr lang="en-US" smtClean="0"/>
              <a:pPr/>
              <a:t>10/20/2012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291CE8-41C1-4088-8767-7DA49963C9E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BE2DA8-0E8D-4F96-9D46-AC5729CD6B93}" type="datetimeFigureOut">
              <a:rPr lang="en-US" smtClean="0"/>
              <a:pPr/>
              <a:t>10/20/2012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291CE8-41C1-4088-8767-7DA49963C9E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BE2DA8-0E8D-4F96-9D46-AC5729CD6B93}" type="datetimeFigureOut">
              <a:rPr lang="en-US" smtClean="0"/>
              <a:pPr/>
              <a:t>10/20/2012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291CE8-41C1-4088-8767-7DA49963C9E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BE2DA8-0E8D-4F96-9D46-AC5729CD6B93}" type="datetimeFigureOut">
              <a:rPr lang="en-US" smtClean="0"/>
              <a:pPr/>
              <a:t>10/20/2012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291CE8-41C1-4088-8767-7DA49963C9E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BE2DA8-0E8D-4F96-9D46-AC5729CD6B93}" type="datetimeFigureOut">
              <a:rPr lang="en-US" smtClean="0"/>
              <a:pPr/>
              <a:t>10/20/2012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291CE8-41C1-4088-8767-7DA49963C9E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BE2DA8-0E8D-4F96-9D46-AC5729CD6B93}" type="datetimeFigureOut">
              <a:rPr lang="en-US" smtClean="0"/>
              <a:pPr/>
              <a:t>10/20/2012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291CE8-41C1-4088-8767-7DA49963C9E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BE2DA8-0E8D-4F96-9D46-AC5729CD6B93}" type="datetimeFigureOut">
              <a:rPr lang="en-US" smtClean="0"/>
              <a:pPr/>
              <a:t>10/20/2012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91CE8-41C1-4088-8767-7DA49963C9E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184.154.224.5/~creatio1/index.php?option=com_content&amp;task=view&amp;id=27"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184.154.224.5/~creatio1/index.php?option=com_content&amp;task=view&amp;id=29"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184.154.224.5/~creatio1/index.php?option=com_content&amp;task=view&amp;id=26"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184.154.224.5/~creatio1/index.php?option=com_content&amp;task=view&amp;id=25"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400"/>
            <a:ext cx="8229600" cy="1600200"/>
          </a:xfrm>
        </p:spPr>
        <p:txBody>
          <a:bodyPr>
            <a:normAutofit/>
          </a:bodyPr>
          <a:lstStyle/>
          <a:p>
            <a:r>
              <a:rPr lang="en-US" b="1" dirty="0" smtClean="0"/>
              <a:t>Did You Know How Little Creation is Taught</a:t>
            </a:r>
            <a:r>
              <a:rPr lang="en-US" b="1" dirty="0" smtClean="0"/>
              <a:t>?</a:t>
            </a:r>
            <a:endParaRPr lang="en-US" dirty="0"/>
          </a:p>
        </p:txBody>
      </p:sp>
      <p:sp>
        <p:nvSpPr>
          <p:cNvPr id="3" name="Content Placeholder 2"/>
          <p:cNvSpPr>
            <a:spLocks noGrp="1"/>
          </p:cNvSpPr>
          <p:nvPr>
            <p:ph idx="1"/>
          </p:nvPr>
        </p:nvSpPr>
        <p:spPr>
          <a:xfrm>
            <a:off x="457200" y="3733800"/>
            <a:ext cx="8229600" cy="2392363"/>
          </a:xfrm>
        </p:spPr>
        <p:txBody>
          <a:bodyPr/>
          <a:lstStyle/>
          <a:p>
            <a:r>
              <a:rPr lang="en-US" b="1" dirty="0" smtClean="0"/>
              <a:t>Creation and the Bible</a:t>
            </a:r>
            <a:endParaRPr lang="en-US" dirty="0" smtClean="0"/>
          </a:p>
          <a:p>
            <a:endParaRPr lang="en-US" dirty="0" smtClean="0"/>
          </a:p>
          <a:p>
            <a:r>
              <a:rPr lang="en-US" dirty="0" smtClean="0"/>
              <a:t>Keeping you updated…</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t>4) The Law of Genesis: </a:t>
            </a:r>
            <a:r>
              <a:rPr lang="en-US" sz="3600" b="1" dirty="0" smtClean="0">
                <a:solidFill>
                  <a:srgbClr val="FF0000"/>
                </a:solidFill>
              </a:rPr>
              <a:t>Everything Reproduces After Its Kinds</a:t>
            </a:r>
            <a:r>
              <a:rPr lang="en-US" sz="3600" b="1" dirty="0" smtClean="0"/>
              <a:t> is Contradicted by </a:t>
            </a:r>
            <a:r>
              <a:rPr lang="en-US" sz="3600" b="1" dirty="0" smtClean="0"/>
              <a:t>Evolution</a:t>
            </a:r>
            <a:endParaRPr lang="en-US" dirty="0"/>
          </a:p>
        </p:txBody>
      </p:sp>
      <p:sp>
        <p:nvSpPr>
          <p:cNvPr id="3" name="Content Placeholder 2"/>
          <p:cNvSpPr>
            <a:spLocks noGrp="1"/>
          </p:cNvSpPr>
          <p:nvPr>
            <p:ph idx="1"/>
          </p:nvPr>
        </p:nvSpPr>
        <p:spPr/>
        <p:txBody>
          <a:bodyPr/>
          <a:lstStyle/>
          <a:p>
            <a:endParaRPr lang="en-US"/>
          </a:p>
        </p:txBody>
      </p:sp>
      <p:pic>
        <p:nvPicPr>
          <p:cNvPr id="4" name="Picture 4" descr="Cartoon on evolution staying same"/>
          <p:cNvPicPr>
            <a:picLocks noChangeAspect="1" noChangeArrowheads="1"/>
          </p:cNvPicPr>
          <p:nvPr/>
        </p:nvPicPr>
        <p:blipFill>
          <a:blip r:embed="rId2" cstate="print"/>
          <a:srcRect/>
          <a:stretch>
            <a:fillRect/>
          </a:stretch>
        </p:blipFill>
        <p:spPr bwMode="auto">
          <a:xfrm>
            <a:off x="228600" y="1600200"/>
            <a:ext cx="8686800" cy="50292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5) Irreducible Complexity Stops Evolution Completely </a:t>
            </a:r>
            <a:endParaRPr lang="en-US" sz="3200" dirty="0"/>
          </a:p>
        </p:txBody>
      </p:sp>
      <p:pic>
        <p:nvPicPr>
          <p:cNvPr id="40964" name="Picture 4" descr="C:\Users\Tate\AppData\Local\Microsoft\Windows\Temporary Internet Files\Content.IE5\G669INAL\MP900341926[1].jpg"/>
          <p:cNvPicPr>
            <a:picLocks noChangeAspect="1" noChangeArrowheads="1"/>
          </p:cNvPicPr>
          <p:nvPr/>
        </p:nvPicPr>
        <p:blipFill>
          <a:blip r:embed="rId2" cstate="print"/>
          <a:srcRect/>
          <a:stretch>
            <a:fillRect/>
          </a:stretch>
        </p:blipFill>
        <p:spPr bwMode="auto">
          <a:xfrm>
            <a:off x="299103" y="1417828"/>
            <a:ext cx="8159097" cy="5059172"/>
          </a:xfrm>
          <a:prstGeom prst="rect">
            <a:avLst/>
          </a:prstGeom>
          <a:noFill/>
        </p:spPr>
      </p:pic>
      <p:sp>
        <p:nvSpPr>
          <p:cNvPr id="8" name="TextBox 7"/>
          <p:cNvSpPr txBox="1"/>
          <p:nvPr/>
        </p:nvSpPr>
        <p:spPr>
          <a:xfrm>
            <a:off x="838200" y="5181600"/>
            <a:ext cx="2438400" cy="1200329"/>
          </a:xfrm>
          <a:prstGeom prst="rect">
            <a:avLst/>
          </a:prstGeom>
          <a:solidFill>
            <a:schemeClr val="bg1"/>
          </a:solidFill>
        </p:spPr>
        <p:txBody>
          <a:bodyPr wrap="square" rtlCol="0">
            <a:spAutoFit/>
          </a:bodyPr>
          <a:lstStyle/>
          <a:p>
            <a:r>
              <a:rPr lang="en-US" sz="3600" b="1" dirty="0" smtClean="0"/>
              <a:t>The Mouse Trap</a:t>
            </a:r>
            <a:endParaRPr lang="en-US" sz="36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1" name="Picture 3"/>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TextBox 5"/>
          <p:cNvSpPr txBox="1"/>
          <p:nvPr/>
        </p:nvSpPr>
        <p:spPr>
          <a:xfrm>
            <a:off x="838200" y="457200"/>
            <a:ext cx="4191000" cy="646331"/>
          </a:xfrm>
          <a:prstGeom prst="rect">
            <a:avLst/>
          </a:prstGeom>
          <a:solidFill>
            <a:schemeClr val="accent2"/>
          </a:solidFill>
        </p:spPr>
        <p:txBody>
          <a:bodyPr wrap="square" rtlCol="0">
            <a:spAutoFit/>
          </a:bodyPr>
          <a:lstStyle/>
          <a:p>
            <a:r>
              <a:rPr lang="en-US" dirty="0" smtClean="0">
                <a:solidFill>
                  <a:schemeClr val="bg1"/>
                </a:solidFill>
              </a:rPr>
              <a:t>The </a:t>
            </a:r>
            <a:r>
              <a:rPr lang="en-US" b="1" dirty="0" smtClean="0">
                <a:solidFill>
                  <a:schemeClr val="bg1"/>
                </a:solidFill>
              </a:rPr>
              <a:t>Cretaceous Period</a:t>
            </a:r>
            <a:r>
              <a:rPr lang="en-US" dirty="0" smtClean="0">
                <a:solidFill>
                  <a:schemeClr val="bg1"/>
                </a:solidFill>
              </a:rPr>
              <a:t> </a:t>
            </a:r>
            <a:r>
              <a:rPr lang="en-US" dirty="0" smtClean="0">
                <a:solidFill>
                  <a:schemeClr val="bg1"/>
                </a:solidFill>
              </a:rPr>
              <a:t>was about 136 million to 65 million years ago.</a:t>
            </a:r>
            <a:endParaRPr lang="en-US" dirty="0">
              <a:solidFill>
                <a:schemeClr val="bg1"/>
              </a:solidFill>
            </a:endParaRPr>
          </a:p>
        </p:txBody>
      </p:sp>
      <p:sp>
        <p:nvSpPr>
          <p:cNvPr id="5" name="TextBox 4"/>
          <p:cNvSpPr txBox="1"/>
          <p:nvPr/>
        </p:nvSpPr>
        <p:spPr>
          <a:xfrm>
            <a:off x="1600200" y="5257800"/>
            <a:ext cx="6629400" cy="1846659"/>
          </a:xfrm>
          <a:prstGeom prst="rect">
            <a:avLst/>
          </a:prstGeom>
          <a:noFill/>
        </p:spPr>
        <p:txBody>
          <a:bodyPr wrap="square" rtlCol="0">
            <a:spAutoFit/>
          </a:bodyPr>
          <a:lstStyle/>
          <a:p>
            <a:r>
              <a:rPr lang="en-US" sz="3200" b="1" dirty="0" smtClean="0">
                <a:solidFill>
                  <a:schemeClr val="bg1"/>
                </a:solidFill>
              </a:rPr>
              <a:t>6) Human Foot Prints with Dinosaurs Foot Prints? This Totally Destroys Evolution’s Time Frame</a:t>
            </a:r>
            <a:endParaRPr lang="en-US" sz="3200" dirty="0" smtClean="0">
              <a:solidFill>
                <a:schemeClr val="bg1"/>
              </a:solidFill>
            </a:endParaRPr>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cstate="print"/>
          <a:srcRect/>
          <a:stretch>
            <a:fillRect/>
          </a:stretch>
        </p:blipFill>
        <p:spPr bwMode="auto">
          <a:xfrm>
            <a:off x="12462" y="0"/>
            <a:ext cx="9119082" cy="6858000"/>
          </a:xfrm>
          <a:prstGeom prst="rect">
            <a:avLst/>
          </a:prstGeom>
          <a:noFill/>
          <a:ln w="9525">
            <a:noFill/>
            <a:miter lim="800000"/>
            <a:headEnd/>
            <a:tailEnd/>
          </a:ln>
        </p:spPr>
      </p:pic>
      <p:sp>
        <p:nvSpPr>
          <p:cNvPr id="5" name="TextBox 4"/>
          <p:cNvSpPr txBox="1"/>
          <p:nvPr/>
        </p:nvSpPr>
        <p:spPr>
          <a:xfrm>
            <a:off x="2514600" y="5029200"/>
            <a:ext cx="6629400" cy="1477328"/>
          </a:xfrm>
          <a:prstGeom prst="rect">
            <a:avLst/>
          </a:prstGeom>
          <a:solidFill>
            <a:schemeClr val="accent2"/>
          </a:solidFill>
        </p:spPr>
        <p:txBody>
          <a:bodyPr wrap="square" rtlCol="0">
            <a:spAutoFit/>
          </a:bodyPr>
          <a:lstStyle/>
          <a:p>
            <a:r>
              <a:rPr lang="en-US" dirty="0" smtClean="0">
                <a:solidFill>
                  <a:schemeClr val="bg1"/>
                </a:solidFill>
              </a:rPr>
              <a:t>The Creation Evidence Museum is in possession of a set </a:t>
            </a:r>
            <a:r>
              <a:rPr lang="en-US" b="1" dirty="0" smtClean="0">
                <a:solidFill>
                  <a:schemeClr val="bg1"/>
                </a:solidFill>
              </a:rPr>
              <a:t>of Cretaceous </a:t>
            </a:r>
            <a:r>
              <a:rPr lang="en-US" dirty="0" smtClean="0">
                <a:solidFill>
                  <a:schemeClr val="bg1"/>
                </a:solidFill>
              </a:rPr>
              <a:t>footprints discovered by amateur archaeologist </a:t>
            </a:r>
            <a:r>
              <a:rPr lang="en-US" dirty="0" err="1" smtClean="0">
                <a:solidFill>
                  <a:schemeClr val="bg1"/>
                </a:solidFill>
              </a:rPr>
              <a:t>Alvis</a:t>
            </a:r>
            <a:r>
              <a:rPr lang="en-US" dirty="0" smtClean="0">
                <a:solidFill>
                  <a:schemeClr val="bg1"/>
                </a:solidFill>
              </a:rPr>
              <a:t> </a:t>
            </a:r>
            <a:r>
              <a:rPr lang="en-US" dirty="0" err="1" smtClean="0">
                <a:solidFill>
                  <a:schemeClr val="bg1"/>
                </a:solidFill>
              </a:rPr>
              <a:t>Delk</a:t>
            </a:r>
            <a:r>
              <a:rPr lang="en-US" dirty="0" smtClean="0">
                <a:solidFill>
                  <a:schemeClr val="bg1"/>
                </a:solidFill>
              </a:rPr>
              <a:t>[1] of Stephenville, Texas. This fossil of dense Glen Rose limestone consists of Dinosaur footprint (</a:t>
            </a:r>
            <a:r>
              <a:rPr lang="en-US" dirty="0" err="1" smtClean="0">
                <a:solidFill>
                  <a:schemeClr val="bg1"/>
                </a:solidFill>
              </a:rPr>
              <a:t>Acrocanthosaurus</a:t>
            </a:r>
            <a:r>
              <a:rPr lang="en-US" dirty="0" smtClean="0">
                <a:solidFill>
                  <a:schemeClr val="bg1"/>
                </a:solidFill>
              </a:rPr>
              <a:t>) and an eleven-inch human footprint intruded by the </a:t>
            </a:r>
            <a:r>
              <a:rPr lang="en-US" dirty="0" smtClean="0"/>
              <a:t>dinosaur print.</a:t>
            </a:r>
            <a:endParaRPr lang="en-US" dirty="0"/>
          </a:p>
        </p:txBody>
      </p:sp>
      <p:sp>
        <p:nvSpPr>
          <p:cNvPr id="6" name="TextBox 5"/>
          <p:cNvSpPr txBox="1"/>
          <p:nvPr/>
        </p:nvSpPr>
        <p:spPr>
          <a:xfrm>
            <a:off x="1066800" y="457200"/>
            <a:ext cx="4267200" cy="646331"/>
          </a:xfrm>
          <a:prstGeom prst="rect">
            <a:avLst/>
          </a:prstGeom>
          <a:solidFill>
            <a:schemeClr val="accent2"/>
          </a:solidFill>
        </p:spPr>
        <p:txBody>
          <a:bodyPr wrap="square" rtlCol="0">
            <a:spAutoFit/>
          </a:bodyPr>
          <a:lstStyle/>
          <a:p>
            <a:r>
              <a:rPr lang="en-US" b="1" dirty="0" smtClean="0">
                <a:solidFill>
                  <a:schemeClr val="bg1"/>
                </a:solidFill>
              </a:rPr>
              <a:t>The Cretaceous </a:t>
            </a:r>
            <a:r>
              <a:rPr lang="en-US" b="1" dirty="0" smtClean="0">
                <a:solidFill>
                  <a:schemeClr val="bg1"/>
                </a:solidFill>
              </a:rPr>
              <a:t>Period was </a:t>
            </a:r>
            <a:r>
              <a:rPr lang="en-US" b="1" dirty="0" smtClean="0">
                <a:solidFill>
                  <a:schemeClr val="bg1"/>
                </a:solidFill>
              </a:rPr>
              <a:t>about 136 million to 65 million years ago.</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cstate="print"/>
          <a:srcRect/>
          <a:stretch>
            <a:fillRect/>
          </a:stretch>
        </p:blipFill>
        <p:spPr bwMode="auto">
          <a:xfrm>
            <a:off x="0" y="0"/>
            <a:ext cx="5638800" cy="6911122"/>
          </a:xfrm>
          <a:prstGeom prst="rect">
            <a:avLst/>
          </a:prstGeom>
          <a:noFill/>
          <a:ln w="9525">
            <a:noFill/>
            <a:miter lim="800000"/>
            <a:headEnd/>
            <a:tailEnd/>
          </a:ln>
        </p:spPr>
      </p:pic>
      <p:sp>
        <p:nvSpPr>
          <p:cNvPr id="5" name="TextBox 4"/>
          <p:cNvSpPr txBox="1"/>
          <p:nvPr/>
        </p:nvSpPr>
        <p:spPr>
          <a:xfrm>
            <a:off x="5791200" y="1447800"/>
            <a:ext cx="2895600" cy="3693319"/>
          </a:xfrm>
          <a:prstGeom prst="rect">
            <a:avLst/>
          </a:prstGeom>
          <a:noFill/>
        </p:spPr>
        <p:txBody>
          <a:bodyPr wrap="square" rtlCol="0">
            <a:spAutoFit/>
          </a:bodyPr>
          <a:lstStyle/>
          <a:p>
            <a:r>
              <a:rPr lang="en-US" dirty="0" smtClean="0">
                <a:hlinkClick r:id="rId3" tooltip="Click for more information"/>
              </a:rPr>
              <a:t>The Burdick Track</a:t>
            </a:r>
            <a:r>
              <a:rPr lang="en-US" dirty="0" smtClean="0"/>
              <a:t>, discovered in Cretaceous rock along the Cross Branch near Glen Rose, Texas. This human footprint in rock was purchased by the late Dr. Clifford Burdick and ultimately became the possession of the Creation Evidence Museum. All the toes and arches of the human anatomy are clearly discernible.</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normAutofit/>
          </a:bodyPr>
          <a:lstStyle/>
          <a:p>
            <a:r>
              <a:rPr lang="en-US" sz="3200" b="1" dirty="0" smtClean="0"/>
              <a:t>7) The Sedimentary Layers Expand All Over the Globe! This Points to A Worldwide Flood Not Long </a:t>
            </a:r>
            <a:r>
              <a:rPr lang="en-US" sz="3200" b="1" dirty="0" smtClean="0"/>
              <a:t>Ages</a:t>
            </a:r>
            <a:endParaRPr lang="en-US" sz="3200" dirty="0"/>
          </a:p>
        </p:txBody>
      </p:sp>
      <p:sp>
        <p:nvSpPr>
          <p:cNvPr id="3" name="Content Placeholder 2"/>
          <p:cNvSpPr>
            <a:spLocks noGrp="1"/>
          </p:cNvSpPr>
          <p:nvPr>
            <p:ph idx="1"/>
          </p:nvPr>
        </p:nvSpPr>
        <p:spPr>
          <a:xfrm>
            <a:off x="457200" y="2133600"/>
            <a:ext cx="8229600" cy="3992563"/>
          </a:xfrm>
        </p:spPr>
        <p:txBody>
          <a:bodyPr>
            <a:normAutofit fontScale="92500" lnSpcReduction="10000"/>
          </a:bodyPr>
          <a:lstStyle/>
          <a:p>
            <a:r>
              <a:rPr lang="en-US" b="1" dirty="0" smtClean="0">
                <a:solidFill>
                  <a:srgbClr val="FF0000"/>
                </a:solidFill>
              </a:rPr>
              <a:t>No Erosion </a:t>
            </a:r>
            <a:r>
              <a:rPr lang="en-US" dirty="0" smtClean="0"/>
              <a:t>between layers</a:t>
            </a:r>
          </a:p>
          <a:p>
            <a:r>
              <a:rPr lang="en-US" b="1" dirty="0" smtClean="0">
                <a:solidFill>
                  <a:srgbClr val="FF0000"/>
                </a:solidFill>
              </a:rPr>
              <a:t>Rapid Burial </a:t>
            </a:r>
            <a:r>
              <a:rPr lang="en-US" dirty="0" smtClean="0"/>
              <a:t>of Massive Fossil Graveyards all over the earth including on top of mountains—all laid down by water</a:t>
            </a:r>
          </a:p>
          <a:p>
            <a:r>
              <a:rPr lang="en-US" b="1" dirty="0" smtClean="0">
                <a:solidFill>
                  <a:srgbClr val="FF0000"/>
                </a:solidFill>
              </a:rPr>
              <a:t>Poly Strata Fossils</a:t>
            </a:r>
          </a:p>
          <a:p>
            <a:r>
              <a:rPr lang="en-US" b="1" dirty="0" smtClean="0">
                <a:solidFill>
                  <a:srgbClr val="FF0000"/>
                </a:solidFill>
              </a:rPr>
              <a:t>Man Made Artifacts </a:t>
            </a:r>
            <a:r>
              <a:rPr lang="en-US" dirty="0" smtClean="0"/>
              <a:t>found in all layers?</a:t>
            </a:r>
          </a:p>
          <a:p>
            <a:r>
              <a:rPr lang="en-US" b="1" dirty="0" smtClean="0">
                <a:solidFill>
                  <a:srgbClr val="FF0000"/>
                </a:solidFill>
              </a:rPr>
              <a:t>Folded and Bent Layers</a:t>
            </a:r>
            <a:r>
              <a:rPr lang="en-US" dirty="0" smtClean="0"/>
              <a:t>?</a:t>
            </a:r>
          </a:p>
          <a:p>
            <a:r>
              <a:rPr lang="en-US" b="1" dirty="0" smtClean="0">
                <a:solidFill>
                  <a:srgbClr val="FF0000"/>
                </a:solidFill>
              </a:rPr>
              <a:t>Where were all the layers?</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endParaRPr lang="en-US"/>
          </a:p>
        </p:txBody>
      </p:sp>
      <p:pic>
        <p:nvPicPr>
          <p:cNvPr id="10244" name="Picture 4"/>
          <p:cNvPicPr>
            <a:picLocks noGrp="1" noChangeAspect="1" noChangeArrowheads="1"/>
          </p:cNvPicPr>
          <p:nvPr>
            <p:ph type="body" idx="1"/>
          </p:nvPr>
        </p:nvPicPr>
        <p:blipFill>
          <a:blip r:embed="rId2" cstate="print"/>
          <a:srcRect/>
          <a:stretch>
            <a:fillRect/>
          </a:stretch>
        </p:blipFill>
        <p:spPr>
          <a:xfrm>
            <a:off x="0" y="0"/>
            <a:ext cx="9144000" cy="6858000"/>
          </a:xfrm>
          <a:noFill/>
          <a:ln/>
        </p:spPr>
      </p:pic>
      <p:sp>
        <p:nvSpPr>
          <p:cNvPr id="10245" name="Text Box 5"/>
          <p:cNvSpPr txBox="1">
            <a:spLocks noChangeArrowheads="1"/>
          </p:cNvSpPr>
          <p:nvPr/>
        </p:nvSpPr>
        <p:spPr bwMode="auto">
          <a:xfrm>
            <a:off x="6858000" y="685800"/>
            <a:ext cx="1981200" cy="3387725"/>
          </a:xfrm>
          <a:prstGeom prst="rect">
            <a:avLst/>
          </a:prstGeom>
          <a:solidFill>
            <a:srgbClr val="FF0000"/>
          </a:solidFill>
          <a:ln w="9525">
            <a:solidFill>
              <a:schemeClr val="tx1"/>
            </a:solidFill>
            <a:miter lim="800000"/>
            <a:headEnd/>
            <a:tailEnd/>
          </a:ln>
          <a:effectLst/>
        </p:spPr>
        <p:txBody>
          <a:bodyPr>
            <a:spAutoFit/>
          </a:bodyPr>
          <a:lstStyle/>
          <a:p>
            <a:pPr>
              <a:spcBef>
                <a:spcPct val="50000"/>
              </a:spcBef>
            </a:pPr>
            <a:r>
              <a:rPr lang="en-US" sz="2400" b="1">
                <a:latin typeface="Arial Black" pitchFamily="34" charset="0"/>
              </a:rPr>
              <a:t>This is a tree trunk buried and fossilized in multiple layers of the geologic column</a:t>
            </a:r>
            <a:r>
              <a:rPr lang="en-US" sz="2400">
                <a:latin typeface="Arial Black" pitchFamily="34" charset="0"/>
              </a:rPr>
              <a:t>. </a:t>
            </a:r>
          </a:p>
        </p:txBody>
      </p:sp>
      <p:sp>
        <p:nvSpPr>
          <p:cNvPr id="10246" name="AutoShape 6"/>
          <p:cNvSpPr>
            <a:spLocks noChangeArrowheads="1"/>
          </p:cNvSpPr>
          <p:nvPr/>
        </p:nvSpPr>
        <p:spPr bwMode="auto">
          <a:xfrm>
            <a:off x="4419600" y="3657600"/>
            <a:ext cx="2057400" cy="485775"/>
          </a:xfrm>
          <a:prstGeom prst="leftArrow">
            <a:avLst>
              <a:gd name="adj1" fmla="val 50000"/>
              <a:gd name="adj2" fmla="val 105882"/>
            </a:avLst>
          </a:prstGeom>
          <a:solidFill>
            <a:srgbClr val="FF0000"/>
          </a:solidFill>
          <a:ln w="9525">
            <a:solidFill>
              <a:schemeClr val="tx1"/>
            </a:solidFill>
            <a:miter lim="800000"/>
            <a:headEnd/>
            <a:tailEnd/>
          </a:ln>
          <a:effectLst/>
        </p:spPr>
        <p:txBody>
          <a:bodyPr wrap="none" anchor="ctr"/>
          <a:lstStyle/>
          <a:p>
            <a:endParaRPr lang="en-US"/>
          </a:p>
        </p:txBody>
      </p:sp>
      <p:sp>
        <p:nvSpPr>
          <p:cNvPr id="10247" name="Line 7"/>
          <p:cNvSpPr>
            <a:spLocks noChangeShapeType="1"/>
          </p:cNvSpPr>
          <p:nvPr/>
        </p:nvSpPr>
        <p:spPr bwMode="auto">
          <a:xfrm>
            <a:off x="4953000" y="2209800"/>
            <a:ext cx="0" cy="838200"/>
          </a:xfrm>
          <a:prstGeom prst="line">
            <a:avLst/>
          </a:prstGeom>
          <a:noFill/>
          <a:ln w="57150">
            <a:solidFill>
              <a:srgbClr val="FF0000"/>
            </a:solidFill>
            <a:round/>
            <a:headEnd/>
            <a:tailEnd/>
          </a:ln>
          <a:effectLst/>
        </p:spPr>
        <p:txBody>
          <a:bodyPr/>
          <a:lstStyle/>
          <a:p>
            <a:endParaRPr lang="en-US"/>
          </a:p>
        </p:txBody>
      </p:sp>
      <p:sp>
        <p:nvSpPr>
          <p:cNvPr id="10248" name="Text Box 8"/>
          <p:cNvSpPr txBox="1">
            <a:spLocks noChangeArrowheads="1"/>
          </p:cNvSpPr>
          <p:nvPr/>
        </p:nvSpPr>
        <p:spPr bwMode="auto">
          <a:xfrm>
            <a:off x="5029200" y="2590800"/>
            <a:ext cx="685800" cy="366713"/>
          </a:xfrm>
          <a:prstGeom prst="rect">
            <a:avLst/>
          </a:prstGeom>
          <a:noFill/>
          <a:ln w="9525">
            <a:noFill/>
            <a:miter lim="800000"/>
            <a:headEnd/>
            <a:tailEnd/>
          </a:ln>
          <a:effectLst/>
        </p:spPr>
        <p:txBody>
          <a:bodyPr>
            <a:spAutoFit/>
          </a:bodyPr>
          <a:lstStyle/>
          <a:p>
            <a:pPr>
              <a:spcBef>
                <a:spcPct val="50000"/>
              </a:spcBef>
            </a:pPr>
            <a:r>
              <a:rPr lang="en-US" b="1">
                <a:solidFill>
                  <a:srgbClr val="FF0000"/>
                </a:solidFill>
              </a:rPr>
              <a:t>1 M</a:t>
            </a:r>
            <a:r>
              <a:rPr lang="en-US"/>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srcRect/>
          <a:stretch>
            <a:fillRect/>
          </a:stretch>
        </p:blipFill>
        <p:spPr bwMode="auto">
          <a:xfrm>
            <a:off x="0" y="18943"/>
            <a:ext cx="9144000" cy="6733281"/>
          </a:xfrm>
          <a:prstGeom prst="rect">
            <a:avLst/>
          </a:prstGeom>
          <a:noFill/>
          <a:ln w="9525">
            <a:noFill/>
            <a:miter lim="800000"/>
            <a:headEnd/>
            <a:tailEnd/>
          </a:ln>
        </p:spPr>
      </p:pic>
      <p:sp>
        <p:nvSpPr>
          <p:cNvPr id="5" name="TextBox 4"/>
          <p:cNvSpPr txBox="1"/>
          <p:nvPr/>
        </p:nvSpPr>
        <p:spPr>
          <a:xfrm>
            <a:off x="914400" y="4114800"/>
            <a:ext cx="3124200" cy="2554545"/>
          </a:xfrm>
          <a:prstGeom prst="rect">
            <a:avLst/>
          </a:prstGeom>
          <a:solidFill>
            <a:schemeClr val="accent2"/>
          </a:solidFill>
        </p:spPr>
        <p:txBody>
          <a:bodyPr wrap="square" rtlCol="0">
            <a:spAutoFit/>
          </a:bodyPr>
          <a:lstStyle/>
          <a:p>
            <a:r>
              <a:rPr lang="en-US" sz="3200" dirty="0" smtClean="0"/>
              <a:t>No erosion between layers</a:t>
            </a:r>
          </a:p>
          <a:p>
            <a:r>
              <a:rPr lang="en-US" sz="3200" dirty="0" smtClean="0"/>
              <a:t>Poly strata fossil across millions of years?</a:t>
            </a:r>
            <a:endParaRPr lang="en-US" sz="32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1905000" y="4267200"/>
            <a:ext cx="5791200" cy="1754326"/>
          </a:xfrm>
          <a:prstGeom prst="rect">
            <a:avLst/>
          </a:prstGeom>
          <a:solidFill>
            <a:schemeClr val="accent2"/>
          </a:solidFill>
        </p:spPr>
        <p:txBody>
          <a:bodyPr wrap="square" rtlCol="0">
            <a:spAutoFit/>
          </a:bodyPr>
          <a:lstStyle/>
          <a:p>
            <a:r>
              <a:rPr lang="en-US" b="1" dirty="0" smtClean="0">
                <a:solidFill>
                  <a:schemeClr val="bg1"/>
                </a:solidFill>
                <a:hlinkClick r:id="rId3" tooltip="Click for more information"/>
              </a:rPr>
              <a:t>The Meister Print</a:t>
            </a:r>
            <a:r>
              <a:rPr lang="en-US" b="1" dirty="0" smtClean="0">
                <a:solidFill>
                  <a:schemeClr val="bg1"/>
                </a:solidFill>
              </a:rPr>
              <a:t>, discovered in Cambrian slate in 1968 by the late William Meister near Antelope Springs, Utah. The artifact includes a positive and negative impression of a human sandal print with some of the stitching showing along the edges. In the heel and toe areas two trilobites are crushed.</a:t>
            </a:r>
            <a:endParaRPr lang="en-US" b="1" dirty="0">
              <a:solidFill>
                <a:schemeClr val="bg1"/>
              </a:solidFill>
            </a:endParaRPr>
          </a:p>
        </p:txBody>
      </p:sp>
      <p:sp>
        <p:nvSpPr>
          <p:cNvPr id="6" name="TextBox 5"/>
          <p:cNvSpPr txBox="1"/>
          <p:nvPr/>
        </p:nvSpPr>
        <p:spPr>
          <a:xfrm>
            <a:off x="2514600" y="304800"/>
            <a:ext cx="4724400" cy="646331"/>
          </a:xfrm>
          <a:prstGeom prst="rect">
            <a:avLst/>
          </a:prstGeom>
          <a:solidFill>
            <a:schemeClr val="accent2"/>
          </a:solidFill>
        </p:spPr>
        <p:txBody>
          <a:bodyPr wrap="square" rtlCol="0">
            <a:spAutoFit/>
          </a:bodyPr>
          <a:lstStyle/>
          <a:p>
            <a:r>
              <a:rPr lang="en-US" b="1" dirty="0" smtClean="0"/>
              <a:t>The Cambrian Period was from about 543 to 490 million years ago.</a:t>
            </a:r>
            <a:endParaRPr lang="en-US"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smtClean="0"/>
              <a:t>Don’t be deceived this debate is over </a:t>
            </a:r>
            <a:r>
              <a:rPr lang="en-US" b="1" u="sng" dirty="0" smtClean="0">
                <a:solidFill>
                  <a:srgbClr val="FF0000"/>
                </a:solidFill>
              </a:rPr>
              <a:t>truth and foundations</a:t>
            </a:r>
            <a:r>
              <a:rPr lang="en-US" b="1" u="sng" dirty="0" smtClean="0"/>
              <a:t>.</a:t>
            </a:r>
            <a:endParaRPr lang="en-US" dirty="0"/>
          </a:p>
        </p:txBody>
      </p:sp>
      <p:sp>
        <p:nvSpPr>
          <p:cNvPr id="3" name="Content Placeholder 2"/>
          <p:cNvSpPr>
            <a:spLocks noGrp="1"/>
          </p:cNvSpPr>
          <p:nvPr>
            <p:ph idx="1"/>
          </p:nvPr>
        </p:nvSpPr>
        <p:spPr/>
        <p:txBody>
          <a:bodyPr/>
          <a:lstStyle/>
          <a:p>
            <a:r>
              <a:rPr lang="en-US" dirty="0" smtClean="0"/>
              <a:t>Ps 11:3 </a:t>
            </a:r>
            <a:r>
              <a:rPr lang="en-US" dirty="0" smtClean="0">
                <a:solidFill>
                  <a:srgbClr val="FF0000"/>
                </a:solidFill>
              </a:rPr>
              <a:t>If</a:t>
            </a:r>
            <a:r>
              <a:rPr lang="en-US" b="1" dirty="0" smtClean="0">
                <a:solidFill>
                  <a:srgbClr val="FF0000"/>
                </a:solidFill>
              </a:rPr>
              <a:t> the foundations are destroyed</a:t>
            </a:r>
            <a:r>
              <a:rPr lang="en-US" dirty="0" smtClean="0"/>
              <a:t>, What can the 	righteous do</a:t>
            </a:r>
            <a:r>
              <a:rPr lang="en-US" dirty="0" smtClean="0"/>
              <a:t>?</a:t>
            </a:r>
          </a:p>
          <a:p>
            <a:endParaRPr lang="en-US" dirty="0" smtClean="0"/>
          </a:p>
          <a:p>
            <a:r>
              <a:rPr lang="en-US" dirty="0" smtClean="0"/>
              <a:t>1Ti </a:t>
            </a:r>
            <a:r>
              <a:rPr lang="en-US" dirty="0" smtClean="0"/>
              <a:t>4:1  Now the Spirit expressly says that </a:t>
            </a:r>
            <a:r>
              <a:rPr lang="en-US" b="1" u="sng" dirty="0" smtClean="0">
                <a:solidFill>
                  <a:srgbClr val="FF0000"/>
                </a:solidFill>
              </a:rPr>
              <a:t>in latter times</a:t>
            </a:r>
            <a:r>
              <a:rPr lang="en-US" b="1" dirty="0" smtClean="0">
                <a:solidFill>
                  <a:srgbClr val="FF0000"/>
                </a:solidFill>
              </a:rPr>
              <a:t> </a:t>
            </a:r>
            <a:r>
              <a:rPr lang="en-US" b="1" dirty="0" smtClean="0"/>
              <a:t>some </a:t>
            </a:r>
            <a:r>
              <a:rPr lang="en-US" b="1" dirty="0" smtClean="0"/>
              <a:t>will </a:t>
            </a:r>
            <a:r>
              <a:rPr lang="en-US" b="1" dirty="0" smtClean="0"/>
              <a:t>depart from the faith, giving heed to </a:t>
            </a:r>
            <a:r>
              <a:rPr lang="en-US" b="1" u="sng" dirty="0" smtClean="0">
                <a:solidFill>
                  <a:srgbClr val="FF0000"/>
                </a:solidFill>
              </a:rPr>
              <a:t>deceiving spirits and </a:t>
            </a:r>
            <a:r>
              <a:rPr lang="en-US" b="1" dirty="0" smtClean="0">
                <a:solidFill>
                  <a:srgbClr val="FF0000"/>
                </a:solidFill>
              </a:rPr>
              <a:t>	</a:t>
            </a:r>
            <a:r>
              <a:rPr lang="en-US" b="1" u="sng" dirty="0" smtClean="0">
                <a:solidFill>
                  <a:srgbClr val="FF0000"/>
                </a:solidFill>
              </a:rPr>
              <a:t>doctrines of demons</a:t>
            </a:r>
            <a:r>
              <a:rPr lang="en-US" b="1" dirty="0" smtClean="0">
                <a:solidFill>
                  <a:srgbClr val="FF0000"/>
                </a:solidFill>
              </a:rPr>
              <a:t>,</a:t>
            </a:r>
            <a:endParaRPr lang="en-US" dirty="0" smtClean="0">
              <a:solidFill>
                <a:srgbClr val="FF0000"/>
              </a:solidFill>
            </a:endParaRP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cstate="print"/>
          <a:srcRect/>
          <a:stretch>
            <a:fillRect/>
          </a:stretch>
        </p:blipFill>
        <p:spPr bwMode="auto">
          <a:xfrm>
            <a:off x="0" y="0"/>
            <a:ext cx="9144000" cy="6903720"/>
          </a:xfrm>
          <a:prstGeom prst="rect">
            <a:avLst/>
          </a:prstGeom>
          <a:noFill/>
          <a:ln w="9525">
            <a:noFill/>
            <a:miter lim="800000"/>
            <a:headEnd/>
            <a:tailEnd/>
          </a:ln>
        </p:spPr>
      </p:pic>
      <p:sp>
        <p:nvSpPr>
          <p:cNvPr id="5" name="TextBox 4"/>
          <p:cNvSpPr txBox="1"/>
          <p:nvPr/>
        </p:nvSpPr>
        <p:spPr>
          <a:xfrm>
            <a:off x="533400" y="4572000"/>
            <a:ext cx="6324600" cy="1754326"/>
          </a:xfrm>
          <a:prstGeom prst="rect">
            <a:avLst/>
          </a:prstGeom>
          <a:solidFill>
            <a:schemeClr val="accent2"/>
          </a:solidFill>
        </p:spPr>
        <p:txBody>
          <a:bodyPr wrap="square" rtlCol="0">
            <a:spAutoFit/>
          </a:bodyPr>
          <a:lstStyle/>
          <a:p>
            <a:r>
              <a:rPr lang="en-US" dirty="0" smtClean="0">
                <a:solidFill>
                  <a:schemeClr val="bg1"/>
                </a:solidFill>
                <a:hlinkClick r:id="rId3" tooltip="Click for more information"/>
              </a:rPr>
              <a:t>The London Artifact</a:t>
            </a:r>
            <a:r>
              <a:rPr lang="en-US" dirty="0" smtClean="0">
                <a:solidFill>
                  <a:schemeClr val="bg1"/>
                </a:solidFill>
              </a:rPr>
              <a:t>, discover in June, 1934 by Frank and Emma Hahn near London, Texas. This artifact is a metal hammer in Cretaceous rock. The hammer is composed of 96.6% iron, 0.74% sulfur, and 2.6% chlorine. This chlorine composition in compound with metallic iron renders this artifact </a:t>
            </a:r>
            <a:r>
              <a:rPr lang="en-US" dirty="0" err="1" smtClean="0">
                <a:solidFill>
                  <a:schemeClr val="bg1"/>
                </a:solidFill>
              </a:rPr>
              <a:t>unreproducable</a:t>
            </a:r>
            <a:r>
              <a:rPr lang="en-US" dirty="0" smtClean="0">
                <a:solidFill>
                  <a:schemeClr val="bg1"/>
                </a:solidFill>
              </a:rPr>
              <a:t> by modern scientific methods.</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cstate="print"/>
          <a:srcRect/>
          <a:stretch>
            <a:fillRect/>
          </a:stretch>
        </p:blipFill>
        <p:spPr bwMode="auto">
          <a:xfrm>
            <a:off x="0" y="97972"/>
            <a:ext cx="9144000" cy="6727371"/>
          </a:xfrm>
          <a:prstGeom prst="rect">
            <a:avLst/>
          </a:prstGeom>
          <a:noFill/>
          <a:ln w="9525">
            <a:noFill/>
            <a:miter lim="800000"/>
            <a:headEnd/>
            <a:tailEnd/>
          </a:ln>
        </p:spPr>
      </p:pic>
      <p:sp>
        <p:nvSpPr>
          <p:cNvPr id="5" name="TextBox 4"/>
          <p:cNvSpPr txBox="1"/>
          <p:nvPr/>
        </p:nvSpPr>
        <p:spPr>
          <a:xfrm>
            <a:off x="762000" y="5029200"/>
            <a:ext cx="7620000" cy="1569660"/>
          </a:xfrm>
          <a:prstGeom prst="rect">
            <a:avLst/>
          </a:prstGeom>
          <a:solidFill>
            <a:schemeClr val="accent2"/>
          </a:solidFill>
        </p:spPr>
        <p:txBody>
          <a:bodyPr wrap="square" rtlCol="0">
            <a:spAutoFit/>
          </a:bodyPr>
          <a:lstStyle/>
          <a:p>
            <a:r>
              <a:rPr lang="en-US" sz="3200" b="1" dirty="0" smtClean="0">
                <a:solidFill>
                  <a:schemeClr val="bg1"/>
                </a:solidFill>
                <a:hlinkClick r:id="rId3"/>
              </a:rPr>
              <a:t>Replica of the Stegosaurus</a:t>
            </a:r>
            <a:r>
              <a:rPr lang="en-US" sz="3200" b="1" dirty="0" smtClean="0">
                <a:solidFill>
                  <a:schemeClr val="bg1"/>
                </a:solidFill>
              </a:rPr>
              <a:t> carved in a ten-foot column at the Ta </a:t>
            </a:r>
            <a:r>
              <a:rPr lang="en-US" sz="3200" b="1" dirty="0" err="1" smtClean="0">
                <a:solidFill>
                  <a:schemeClr val="bg1"/>
                </a:solidFill>
              </a:rPr>
              <a:t>Prohm</a:t>
            </a:r>
            <a:r>
              <a:rPr lang="en-US" sz="3200" b="1" dirty="0" smtClean="0">
                <a:solidFill>
                  <a:schemeClr val="bg1"/>
                </a:solidFill>
              </a:rPr>
              <a:t> Cambodian Temple dedicated in 1186.</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cstate="print"/>
          <a:srcRect/>
          <a:stretch>
            <a:fillRect/>
          </a:stretch>
        </p:blipFill>
        <p:spPr bwMode="auto">
          <a:xfrm>
            <a:off x="89104" y="0"/>
            <a:ext cx="910163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cstate="print"/>
          <a:srcRect/>
          <a:stretch>
            <a:fillRect/>
          </a:stretch>
        </p:blipFill>
        <p:spPr bwMode="auto">
          <a:xfrm>
            <a:off x="124005" y="0"/>
            <a:ext cx="889599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endParaRPr lang="en-US"/>
          </a:p>
        </p:txBody>
      </p:sp>
      <p:pic>
        <p:nvPicPr>
          <p:cNvPr id="8196" name="Picture 4"/>
          <p:cNvPicPr>
            <a:picLocks noGrp="1" noChangeAspect="1" noChangeArrowheads="1"/>
          </p:cNvPicPr>
          <p:nvPr>
            <p:ph type="body" idx="1"/>
          </p:nvPr>
        </p:nvPicPr>
        <p:blipFill>
          <a:blip r:embed="rId2" cstate="print"/>
          <a:srcRect/>
          <a:stretch>
            <a:fillRect/>
          </a:stretch>
        </p:blipFill>
        <p:spPr>
          <a:xfrm>
            <a:off x="0" y="0"/>
            <a:ext cx="9144000" cy="6837363"/>
          </a:xfrm>
          <a:noFill/>
          <a:ln/>
        </p:spPr>
      </p:pic>
      <p:sp>
        <p:nvSpPr>
          <p:cNvPr id="8197" name="Text Box 5"/>
          <p:cNvSpPr txBox="1">
            <a:spLocks noChangeArrowheads="1"/>
          </p:cNvSpPr>
          <p:nvPr/>
        </p:nvSpPr>
        <p:spPr bwMode="auto">
          <a:xfrm>
            <a:off x="685800" y="457200"/>
            <a:ext cx="3581400" cy="1927225"/>
          </a:xfrm>
          <a:prstGeom prst="rect">
            <a:avLst/>
          </a:prstGeom>
          <a:solidFill>
            <a:srgbClr val="FF0000"/>
          </a:solidFill>
          <a:ln w="9525">
            <a:solidFill>
              <a:schemeClr val="tx1"/>
            </a:solidFill>
            <a:miter lim="800000"/>
            <a:headEnd/>
            <a:tailEnd/>
          </a:ln>
          <a:effectLst/>
        </p:spPr>
        <p:txBody>
          <a:bodyPr>
            <a:spAutoFit/>
          </a:bodyPr>
          <a:lstStyle/>
          <a:p>
            <a:pPr>
              <a:spcBef>
                <a:spcPct val="50000"/>
              </a:spcBef>
            </a:pPr>
            <a:r>
              <a:rPr lang="en-US" sz="2400" b="1">
                <a:latin typeface="Arial Black" pitchFamily="34" charset="0"/>
              </a:rPr>
              <a:t>All the layers WERE together then they folded? How is that possible over long ages?</a:t>
            </a:r>
            <a:r>
              <a:rPr lang="en-US" sz="2400">
                <a:latin typeface="Arial Black" pitchFamily="34" charset="0"/>
              </a:rPr>
              <a:t>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cstate="print"/>
          <a:srcRect/>
          <a:stretch>
            <a:fillRect/>
          </a:stretch>
        </p:blipFill>
        <p:spPr bwMode="auto">
          <a:xfrm>
            <a:off x="228600" y="228600"/>
            <a:ext cx="8899130" cy="6251639"/>
          </a:xfrm>
          <a:prstGeom prst="rect">
            <a:avLst/>
          </a:prstGeom>
          <a:noFill/>
          <a:ln w="9525">
            <a:noFill/>
            <a:miter lim="800000"/>
            <a:headEnd/>
            <a:tailEnd/>
          </a:ln>
        </p:spPr>
      </p:pic>
      <p:sp>
        <p:nvSpPr>
          <p:cNvPr id="5" name="TextBox 4"/>
          <p:cNvSpPr txBox="1"/>
          <p:nvPr/>
        </p:nvSpPr>
        <p:spPr>
          <a:xfrm>
            <a:off x="990600" y="5562600"/>
            <a:ext cx="6781800" cy="1200329"/>
          </a:xfrm>
          <a:prstGeom prst="rect">
            <a:avLst/>
          </a:prstGeom>
          <a:solidFill>
            <a:schemeClr val="accent2"/>
          </a:solidFill>
        </p:spPr>
        <p:txBody>
          <a:bodyPr wrap="square" rtlCol="0">
            <a:spAutoFit/>
          </a:bodyPr>
          <a:lstStyle/>
          <a:p>
            <a:r>
              <a:rPr lang="en-US" b="1" dirty="0" smtClean="0"/>
              <a:t>Figure 2:</a:t>
            </a:r>
            <a:r>
              <a:rPr lang="en-US" dirty="0" smtClean="0"/>
              <a:t> </a:t>
            </a:r>
            <a:r>
              <a:rPr lang="en-US" sz="2400" dirty="0" smtClean="0"/>
              <a:t>This phenomenon was not regional. The </a:t>
            </a:r>
            <a:r>
              <a:rPr lang="en-US" sz="2400" dirty="0" err="1" smtClean="0"/>
              <a:t>Tapeats</a:t>
            </a:r>
            <a:r>
              <a:rPr lang="en-US" sz="2400" dirty="0" smtClean="0"/>
              <a:t> Sandstone spans the continent, and other layers span much of the globe.</a:t>
            </a:r>
            <a:endParaRPr lang="en-US" sz="2400" dirty="0"/>
          </a:p>
        </p:txBody>
      </p:sp>
      <p:sp>
        <p:nvSpPr>
          <p:cNvPr id="6" name="TextBox 5"/>
          <p:cNvSpPr txBox="1"/>
          <p:nvPr/>
        </p:nvSpPr>
        <p:spPr>
          <a:xfrm>
            <a:off x="3048000" y="304800"/>
            <a:ext cx="4114800" cy="1077218"/>
          </a:xfrm>
          <a:prstGeom prst="rect">
            <a:avLst/>
          </a:prstGeom>
          <a:noFill/>
        </p:spPr>
        <p:txBody>
          <a:bodyPr wrap="square" rtlCol="0">
            <a:spAutoFit/>
          </a:bodyPr>
          <a:lstStyle/>
          <a:p>
            <a:r>
              <a:rPr lang="en-US" sz="3200" dirty="0" smtClean="0">
                <a:latin typeface="Aharoni" pitchFamily="2" charset="-79"/>
                <a:cs typeface="Aharoni" pitchFamily="2" charset="-79"/>
              </a:rPr>
              <a:t>Folded and Bent Layers of Rock!</a:t>
            </a:r>
            <a:endParaRPr lang="en-US" sz="3200" dirty="0">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8229600" cy="1477962"/>
          </a:xfrm>
        </p:spPr>
        <p:txBody>
          <a:bodyPr/>
          <a:lstStyle/>
          <a:p>
            <a:r>
              <a:rPr lang="en-US" sz="3200">
                <a:latin typeface="Market" pitchFamily="2" charset="0"/>
              </a:rPr>
              <a:t>Where were the layers </a:t>
            </a:r>
            <a:r>
              <a:rPr lang="en-US" sz="3200">
                <a:solidFill>
                  <a:srgbClr val="FF0000"/>
                </a:solidFill>
                <a:latin typeface="Market" pitchFamily="2" charset="0"/>
              </a:rPr>
              <a:t>before they accumulated?</a:t>
            </a:r>
            <a:r>
              <a:rPr lang="en-US" sz="3200">
                <a:latin typeface="Market" pitchFamily="2" charset="0"/>
              </a:rPr>
              <a:t> Where is the next one?</a:t>
            </a:r>
          </a:p>
        </p:txBody>
      </p:sp>
      <p:pic>
        <p:nvPicPr>
          <p:cNvPr id="12292" name="Picture 4" descr="Next Layer"/>
          <p:cNvPicPr>
            <a:picLocks noGrp="1" noChangeAspect="1" noChangeArrowheads="1"/>
          </p:cNvPicPr>
          <p:nvPr>
            <p:ph type="body" idx="1"/>
          </p:nvPr>
        </p:nvPicPr>
        <p:blipFill>
          <a:blip r:embed="rId2" cstate="print"/>
          <a:srcRect/>
          <a:stretch>
            <a:fillRect/>
          </a:stretch>
        </p:blipFill>
        <p:spPr>
          <a:xfrm>
            <a:off x="381000" y="1905000"/>
            <a:ext cx="8229600" cy="4221163"/>
          </a:xfrm>
          <a:noFill/>
          <a:ln w="38100">
            <a:solidFill>
              <a:schemeClr val="tx1"/>
            </a:solidFill>
          </a:ln>
        </p:spPr>
      </p:pic>
      <p:sp>
        <p:nvSpPr>
          <p:cNvPr id="12293" name="WordArt 5"/>
          <p:cNvSpPr>
            <a:spLocks noChangeArrowheads="1" noChangeShapeType="1" noTextEdit="1"/>
          </p:cNvSpPr>
          <p:nvPr/>
        </p:nvSpPr>
        <p:spPr bwMode="auto">
          <a:xfrm>
            <a:off x="685800" y="3200400"/>
            <a:ext cx="2266950" cy="1371600"/>
          </a:xfrm>
          <a:prstGeom prst="rect">
            <a:avLst/>
          </a:prstGeom>
        </p:spPr>
        <p:txBody>
          <a:bodyPr wrap="none" fromWordArt="1">
            <a:prstTxWarp prst="textSlantUp">
              <a:avLst>
                <a:gd name="adj" fmla="val 55556"/>
              </a:avLst>
            </a:prstTxWarp>
          </a:bodyPr>
          <a:lstStyle/>
          <a:p>
            <a:pPr algn="ctr"/>
            <a:r>
              <a:rPr lang="en-US" kern="10">
                <a:ln w="9525">
                  <a:solidFill>
                    <a:srgbClr val="000000"/>
                  </a:solidFill>
                  <a:round/>
                  <a:headEnd/>
                  <a:tailEnd/>
                </a:ln>
                <a:solidFill>
                  <a:srgbClr val="FF0000"/>
                </a:solidFill>
                <a:latin typeface="Arial Black"/>
              </a:rPr>
              <a:t>Layers in thin air?</a:t>
            </a:r>
          </a:p>
        </p:txBody>
      </p:sp>
      <p:sp>
        <p:nvSpPr>
          <p:cNvPr id="12294" name="WordArt 6"/>
          <p:cNvSpPr>
            <a:spLocks noChangeArrowheads="1" noChangeShapeType="1" noTextEdit="1"/>
          </p:cNvSpPr>
          <p:nvPr/>
        </p:nvSpPr>
        <p:spPr bwMode="auto">
          <a:xfrm>
            <a:off x="4114800" y="2438400"/>
            <a:ext cx="3429000" cy="1171575"/>
          </a:xfrm>
          <a:prstGeom prst="rect">
            <a:avLst/>
          </a:prstGeom>
        </p:spPr>
        <p:txBody>
          <a:bodyPr wrap="none" fromWordArt="1">
            <a:prstTxWarp prst="textDeflate">
              <a:avLst>
                <a:gd name="adj" fmla="val 26227"/>
              </a:avLst>
            </a:prstTxWarp>
          </a:bodyPr>
          <a:lstStyle/>
          <a:p>
            <a:pPr algn="ctr"/>
            <a:r>
              <a:rPr lang="en-US" kern="10">
                <a:ln w="9525">
                  <a:solidFill>
                    <a:srgbClr val="000000"/>
                  </a:solidFill>
                  <a:round/>
                  <a:headEnd/>
                  <a:tailEnd/>
                </a:ln>
                <a:solidFill>
                  <a:srgbClr val="FF0000"/>
                </a:solidFill>
                <a:latin typeface="Impact"/>
              </a:rPr>
              <a:t>How will it fold? </a:t>
            </a:r>
          </a:p>
        </p:txBody>
      </p:sp>
      <p:sp>
        <p:nvSpPr>
          <p:cNvPr id="12295" name="AutoShape 7"/>
          <p:cNvSpPr>
            <a:spLocks noChangeArrowheads="1"/>
          </p:cNvSpPr>
          <p:nvPr/>
        </p:nvSpPr>
        <p:spPr bwMode="auto">
          <a:xfrm rot="14459862">
            <a:off x="4306887" y="3617913"/>
            <a:ext cx="1127125" cy="1358900"/>
          </a:xfrm>
          <a:custGeom>
            <a:avLst/>
            <a:gdLst>
              <a:gd name="G0" fmla="+- 9257 0 0"/>
              <a:gd name="G1" fmla="+- 18514 0 0"/>
              <a:gd name="G2" fmla="+- 6171 0 0"/>
              <a:gd name="G3" fmla="*/ 9257 1 2"/>
              <a:gd name="G4" fmla="+- G3 10800 0"/>
              <a:gd name="G5" fmla="+- 21600 9257 18514"/>
              <a:gd name="G6" fmla="+- 18514 6171 0"/>
              <a:gd name="G7" fmla="*/ G6 1 2"/>
              <a:gd name="G8" fmla="*/ 18514 2 1"/>
              <a:gd name="G9" fmla="+- G8 0 21600"/>
              <a:gd name="G10" fmla="+- G5 0 G4"/>
              <a:gd name="G11" fmla="+- 9257 0 G4"/>
              <a:gd name="G12" fmla="*/ G2 G10 G11"/>
              <a:gd name="T0" fmla="*/ 15429 w 21600"/>
              <a:gd name="T1" fmla="*/ 0 h 21600"/>
              <a:gd name="T2" fmla="*/ 9257 w 21600"/>
              <a:gd name="T3" fmla="*/ 6171 h 21600"/>
              <a:gd name="T4" fmla="*/ 6171 w 21600"/>
              <a:gd name="T5" fmla="*/ 9257 h 21600"/>
              <a:gd name="T6" fmla="*/ 0 w 21600"/>
              <a:gd name="T7" fmla="*/ 15429 h 21600"/>
              <a:gd name="T8" fmla="*/ 6171 w 21600"/>
              <a:gd name="T9" fmla="*/ 21600 h 21600"/>
              <a:gd name="T10" fmla="*/ 12343 w 21600"/>
              <a:gd name="T11" fmla="*/ 18514 h 21600"/>
              <a:gd name="T12" fmla="*/ 18514 w 21600"/>
              <a:gd name="T13" fmla="*/ 12343 h 21600"/>
              <a:gd name="T14" fmla="*/ 21600 w 21600"/>
              <a:gd name="T15" fmla="*/ 6171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G12 w 21600"/>
              <a:gd name="T25" fmla="*/ G5 h 21600"/>
              <a:gd name="T26" fmla="*/ G1 w 21600"/>
              <a:gd name="T27" fmla="*/ G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close/>
              </a:path>
            </a:pathLst>
          </a:custGeom>
          <a:solidFill>
            <a:srgbClr val="FF0000"/>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Aharoni" pitchFamily="2" charset="-79"/>
                <a:cs typeface="Aharoni" pitchFamily="2" charset="-79"/>
              </a:rPr>
              <a:t>Granite’s Creation </a:t>
            </a:r>
            <a:r>
              <a:rPr lang="en-US" b="1" dirty="0" smtClean="0">
                <a:latin typeface="Aharoni" pitchFamily="2" charset="-79"/>
                <a:cs typeface="Aharoni" pitchFamily="2" charset="-79"/>
              </a:rPr>
              <a:t>Secret</a:t>
            </a:r>
            <a:endParaRPr lang="en-US" dirty="0">
              <a:latin typeface="Aharoni" pitchFamily="2" charset="-79"/>
              <a:cs typeface="Aharoni" pitchFamily="2" charset="-79"/>
            </a:endParaRPr>
          </a:p>
        </p:txBody>
      </p:sp>
      <p:sp>
        <p:nvSpPr>
          <p:cNvPr id="3" name="Content Placeholder 2"/>
          <p:cNvSpPr>
            <a:spLocks noGrp="1"/>
          </p:cNvSpPr>
          <p:nvPr>
            <p:ph idx="1"/>
          </p:nvPr>
        </p:nvSpPr>
        <p:spPr>
          <a:xfrm>
            <a:off x="457200" y="1600200"/>
            <a:ext cx="5562600" cy="4525963"/>
          </a:xfrm>
        </p:spPr>
        <p:txBody>
          <a:bodyPr>
            <a:normAutofit fontScale="85000" lnSpcReduction="20000"/>
          </a:bodyPr>
          <a:lstStyle/>
          <a:p>
            <a:r>
              <a:rPr lang="en-US" b="1" dirty="0" smtClean="0">
                <a:solidFill>
                  <a:srgbClr val="FF0000"/>
                </a:solidFill>
              </a:rPr>
              <a:t>Polonium 214 </a:t>
            </a:r>
            <a:r>
              <a:rPr lang="en-US" dirty="0" smtClean="0"/>
              <a:t>with a half life of 0.00164 seconds. </a:t>
            </a:r>
            <a:endParaRPr lang="en-US" dirty="0" smtClean="0"/>
          </a:p>
          <a:p>
            <a:endParaRPr lang="en-US" dirty="0" smtClean="0"/>
          </a:p>
          <a:p>
            <a:r>
              <a:rPr lang="en-US" b="1" dirty="0" smtClean="0"/>
              <a:t>These </a:t>
            </a:r>
            <a:r>
              <a:rPr lang="en-US" b="1" dirty="0" smtClean="0"/>
              <a:t>tiny little </a:t>
            </a:r>
            <a:r>
              <a:rPr lang="en-US" b="1" dirty="0" smtClean="0"/>
              <a:t>halos Captured in Granite </a:t>
            </a:r>
            <a:r>
              <a:rPr lang="en-US" b="1" dirty="0" smtClean="0">
                <a:solidFill>
                  <a:srgbClr val="FF0000"/>
                </a:solidFill>
              </a:rPr>
              <a:t>Scream instantaneous Creation!</a:t>
            </a:r>
          </a:p>
          <a:p>
            <a:pPr>
              <a:buNone/>
            </a:pPr>
            <a:endParaRPr lang="en-US" b="1" dirty="0" smtClean="0">
              <a:solidFill>
                <a:srgbClr val="FF0000"/>
              </a:solidFill>
            </a:endParaRPr>
          </a:p>
          <a:p>
            <a:r>
              <a:rPr lang="en-US" dirty="0" err="1" smtClean="0"/>
              <a:t>Ge</a:t>
            </a:r>
            <a:r>
              <a:rPr lang="en-US" dirty="0" smtClean="0"/>
              <a:t> 1:9  Then </a:t>
            </a:r>
            <a:r>
              <a:rPr lang="en-US" u="sng" dirty="0" smtClean="0"/>
              <a:t>God said, "Let the waters under the heavens be gathered together into one place, </a:t>
            </a:r>
            <a:r>
              <a:rPr lang="en-US" b="1" u="sng" dirty="0" smtClean="0">
                <a:solidFill>
                  <a:srgbClr val="FF0000"/>
                </a:solidFill>
              </a:rPr>
              <a:t>and let the dry </a:t>
            </a:r>
            <a:r>
              <a:rPr lang="en-US" b="1" i="1" u="sng" dirty="0" smtClean="0">
                <a:solidFill>
                  <a:srgbClr val="FF0000"/>
                </a:solidFill>
              </a:rPr>
              <a:t>land appear</a:t>
            </a:r>
            <a:r>
              <a:rPr lang="en-US" i="1" u="sng" dirty="0" smtClean="0"/>
              <a:t>"; and it was so.</a:t>
            </a:r>
          </a:p>
          <a:p>
            <a:endParaRPr lang="en-US" dirty="0">
              <a:solidFill>
                <a:srgbClr val="FF0000"/>
              </a:solidFill>
            </a:endParaRPr>
          </a:p>
        </p:txBody>
      </p:sp>
      <p:pic>
        <p:nvPicPr>
          <p:cNvPr id="41986" name="Picture 2" descr="C:\Users\Tate\AppData\Local\Microsoft\Windows\Temporary Internet Files\Content.IE5\V9E7PS12\MC900282168[1].wmf"/>
          <p:cNvPicPr>
            <a:picLocks noChangeAspect="1" noChangeArrowheads="1"/>
          </p:cNvPicPr>
          <p:nvPr/>
        </p:nvPicPr>
        <p:blipFill>
          <a:blip r:embed="rId2" cstate="print"/>
          <a:srcRect/>
          <a:stretch>
            <a:fillRect/>
          </a:stretch>
        </p:blipFill>
        <p:spPr bwMode="auto">
          <a:xfrm>
            <a:off x="6705600" y="3200400"/>
            <a:ext cx="1447800" cy="2553112"/>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graphicFrame>
        <p:nvGraphicFramePr>
          <p:cNvPr id="1026" name="Object 2"/>
          <p:cNvGraphicFramePr>
            <a:graphicFrameLocks noChangeAspect="1"/>
          </p:cNvGraphicFramePr>
          <p:nvPr/>
        </p:nvGraphicFramePr>
        <p:xfrm>
          <a:off x="228600" y="1524000"/>
          <a:ext cx="8686800" cy="5049838"/>
        </p:xfrm>
        <a:graphic>
          <a:graphicData uri="http://schemas.openxmlformats.org/presentationml/2006/ole">
            <p:oleObj spid="_x0000_s14338" name="PaperPort Document" r:id="rId3" imgW="6460236" imgH="2253996" progId="">
              <p:embed/>
            </p:oleObj>
          </a:graphicData>
        </a:graphic>
      </p:graphicFrame>
      <p:sp>
        <p:nvSpPr>
          <p:cNvPr id="5" name="TextBox 4"/>
          <p:cNvSpPr txBox="1"/>
          <p:nvPr/>
        </p:nvSpPr>
        <p:spPr>
          <a:xfrm>
            <a:off x="381000" y="304800"/>
            <a:ext cx="8458200" cy="1477328"/>
          </a:xfrm>
          <a:prstGeom prst="rect">
            <a:avLst/>
          </a:prstGeom>
          <a:noFill/>
        </p:spPr>
        <p:txBody>
          <a:bodyPr wrap="square" rtlCol="0">
            <a:spAutoFit/>
          </a:bodyPr>
          <a:lstStyle/>
          <a:p>
            <a:r>
              <a:rPr lang="en-US" sz="3600" b="1" dirty="0" smtClean="0"/>
              <a:t>There is No True </a:t>
            </a:r>
            <a:r>
              <a:rPr lang="en-US" sz="3600" b="1" dirty="0" smtClean="0"/>
              <a:t>Reconciliation Between the Bible and Evolution…</a:t>
            </a:r>
            <a:endParaRPr lang="en-US" sz="3600" dirty="0" smtClean="0"/>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haroni" pitchFamily="2" charset="-79"/>
                <a:cs typeface="Aharoni" pitchFamily="2" charset="-79"/>
              </a:rPr>
              <a:t>Jesus said:</a:t>
            </a:r>
            <a:endParaRPr lang="en-US" dirty="0">
              <a:latin typeface="Aharoni" pitchFamily="2" charset="-79"/>
              <a:cs typeface="Aharoni" pitchFamily="2" charset="-79"/>
            </a:endParaRPr>
          </a:p>
        </p:txBody>
      </p:sp>
      <p:sp>
        <p:nvSpPr>
          <p:cNvPr id="3" name="Content Placeholder 2"/>
          <p:cNvSpPr>
            <a:spLocks noGrp="1"/>
          </p:cNvSpPr>
          <p:nvPr>
            <p:ph idx="1"/>
          </p:nvPr>
        </p:nvSpPr>
        <p:spPr/>
        <p:txBody>
          <a:bodyPr>
            <a:normAutofit fontScale="92500" lnSpcReduction="20000"/>
          </a:bodyPr>
          <a:lstStyle/>
          <a:p>
            <a:r>
              <a:rPr lang="en-US" dirty="0" smtClean="0"/>
              <a:t>Mark 10: 6 </a:t>
            </a:r>
            <a:r>
              <a:rPr lang="en-US" b="1" dirty="0" smtClean="0"/>
              <a:t>“</a:t>
            </a:r>
            <a:r>
              <a:rPr lang="en-US" b="1" dirty="0" smtClean="0">
                <a:solidFill>
                  <a:srgbClr val="FF0000"/>
                </a:solidFill>
              </a:rPr>
              <a:t>But from the beginning of the creation</a:t>
            </a:r>
            <a:r>
              <a:rPr lang="en-US" dirty="0" smtClean="0">
                <a:solidFill>
                  <a:srgbClr val="FF0000"/>
                </a:solidFill>
              </a:rPr>
              <a:t>, </a:t>
            </a:r>
            <a:r>
              <a:rPr lang="en-US" b="1" dirty="0" smtClean="0">
                <a:solidFill>
                  <a:srgbClr val="FF0000"/>
                </a:solidFill>
              </a:rPr>
              <a:t>God ‘made </a:t>
            </a:r>
            <a:r>
              <a:rPr lang="en-US" b="1" dirty="0" smtClean="0">
                <a:solidFill>
                  <a:srgbClr val="FF0000"/>
                </a:solidFill>
              </a:rPr>
              <a:t>them </a:t>
            </a:r>
            <a:r>
              <a:rPr lang="en-US" b="1" dirty="0" smtClean="0">
                <a:solidFill>
                  <a:srgbClr val="FF0000"/>
                </a:solidFill>
              </a:rPr>
              <a:t>male and female.’</a:t>
            </a:r>
            <a:endParaRPr lang="en-US" dirty="0" smtClean="0">
              <a:solidFill>
                <a:srgbClr val="FF0000"/>
              </a:solidFill>
            </a:endParaRPr>
          </a:p>
          <a:p>
            <a:r>
              <a:rPr lang="en-US" dirty="0" smtClean="0"/>
              <a:t>7 </a:t>
            </a:r>
            <a:r>
              <a:rPr lang="en-US" dirty="0" smtClean="0"/>
              <a:t>‘For this reason a man shall leave his father and mother and </a:t>
            </a:r>
            <a:r>
              <a:rPr lang="en-US" dirty="0" smtClean="0"/>
              <a:t>be </a:t>
            </a:r>
            <a:r>
              <a:rPr lang="en-US" dirty="0" smtClean="0"/>
              <a:t>joined to his wife</a:t>
            </a:r>
            <a:r>
              <a:rPr lang="en-US" dirty="0" smtClean="0"/>
              <a:t>,</a:t>
            </a:r>
          </a:p>
          <a:p>
            <a:r>
              <a:rPr lang="en-US" dirty="0" smtClean="0"/>
              <a:t>8 ‘and the two shall become one flesh’; so then they are no </a:t>
            </a:r>
            <a:r>
              <a:rPr lang="en-US" dirty="0" smtClean="0"/>
              <a:t>longer </a:t>
            </a:r>
            <a:r>
              <a:rPr lang="en-US" dirty="0" smtClean="0"/>
              <a:t>two, but one flesh.</a:t>
            </a:r>
          </a:p>
          <a:p>
            <a:pPr>
              <a:buNone/>
            </a:pPr>
            <a:r>
              <a:rPr lang="en-US" dirty="0" smtClean="0"/>
              <a:t> </a:t>
            </a:r>
          </a:p>
          <a:p>
            <a:pPr>
              <a:buNone/>
            </a:pPr>
            <a:r>
              <a:rPr lang="en-US" dirty="0" smtClean="0"/>
              <a:t>And, </a:t>
            </a:r>
          </a:p>
          <a:p>
            <a:r>
              <a:rPr lang="en-US" dirty="0" smtClean="0"/>
              <a:t>John </a:t>
            </a:r>
            <a:r>
              <a:rPr lang="en-US" dirty="0" smtClean="0"/>
              <a:t>5:46 “</a:t>
            </a:r>
            <a:r>
              <a:rPr lang="en-US" b="1" dirty="0" smtClean="0">
                <a:solidFill>
                  <a:srgbClr val="FF0000"/>
                </a:solidFill>
              </a:rPr>
              <a:t>For if you believed Moses, you would believe Me; </a:t>
            </a:r>
            <a:r>
              <a:rPr lang="en-US" b="1" dirty="0" smtClean="0">
                <a:solidFill>
                  <a:srgbClr val="FF0000"/>
                </a:solidFill>
              </a:rPr>
              <a:t>for </a:t>
            </a:r>
            <a:r>
              <a:rPr lang="en-US" b="1" dirty="0" smtClean="0">
                <a:solidFill>
                  <a:srgbClr val="FF0000"/>
                </a:solidFill>
              </a:rPr>
              <a:t>he wrote about Me.</a:t>
            </a:r>
            <a:endParaRPr lang="en-US" dirty="0" smtClean="0">
              <a:solidFill>
                <a:srgbClr val="FF0000"/>
              </a:solidFill>
            </a:endParaRPr>
          </a:p>
          <a:p>
            <a:endParaRPr lang="en-US" dirty="0" smtClean="0"/>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35162"/>
          </a:xfrm>
        </p:spPr>
        <p:txBody>
          <a:bodyPr>
            <a:normAutofit/>
          </a:bodyPr>
          <a:lstStyle/>
          <a:p>
            <a:r>
              <a:rPr lang="en-US" sz="3600" dirty="0" smtClean="0"/>
              <a:t>Richard Dawkins wrote, </a:t>
            </a:r>
            <a:r>
              <a:rPr lang="en-US" sz="3600" i="1" dirty="0" smtClean="0"/>
              <a:t>“That anyone who denies evolution is either ignorant</a:t>
            </a:r>
            <a:r>
              <a:rPr lang="en-US" sz="3600" b="1" i="1" dirty="0" smtClean="0"/>
              <a:t>, </a:t>
            </a:r>
            <a:r>
              <a:rPr lang="en-US" sz="3600" b="1" i="1" dirty="0" smtClean="0">
                <a:solidFill>
                  <a:srgbClr val="FF0000"/>
                </a:solidFill>
              </a:rPr>
              <a:t>stupid or insane</a:t>
            </a:r>
            <a:r>
              <a:rPr lang="en-US" sz="3600" i="1" dirty="0" smtClean="0">
                <a:solidFill>
                  <a:srgbClr val="FF0000"/>
                </a:solidFill>
              </a:rPr>
              <a:t>.” </a:t>
            </a:r>
            <a:endParaRPr lang="en-US" sz="3600" dirty="0">
              <a:solidFill>
                <a:srgbClr val="FF0000"/>
              </a:solidFill>
            </a:endParaRPr>
          </a:p>
        </p:txBody>
      </p:sp>
      <p:pic>
        <p:nvPicPr>
          <p:cNvPr id="4" name="Picture 4" descr="battle over world evidence"/>
          <p:cNvPicPr>
            <a:picLocks noChangeAspect="1" noChangeArrowheads="1"/>
          </p:cNvPicPr>
          <p:nvPr/>
        </p:nvPicPr>
        <p:blipFill>
          <a:blip r:embed="rId2" cstate="print"/>
          <a:srcRect/>
          <a:stretch>
            <a:fillRect/>
          </a:stretch>
        </p:blipFill>
        <p:spPr bwMode="auto">
          <a:xfrm>
            <a:off x="0" y="2057400"/>
            <a:ext cx="9144000" cy="48006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haroni" pitchFamily="2" charset="-79"/>
                <a:cs typeface="Aharoni" pitchFamily="2" charset="-79"/>
              </a:rPr>
              <a:t>Faith vs. Science?</a:t>
            </a:r>
            <a:endParaRPr lang="en-US" dirty="0">
              <a:latin typeface="Aharoni" pitchFamily="2" charset="-79"/>
              <a:cs typeface="Aharoni" pitchFamily="2" charset="-79"/>
            </a:endParaRPr>
          </a:p>
        </p:txBody>
      </p:sp>
      <p:sp>
        <p:nvSpPr>
          <p:cNvPr id="3" name="Content Placeholder 2"/>
          <p:cNvSpPr>
            <a:spLocks noGrp="1"/>
          </p:cNvSpPr>
          <p:nvPr>
            <p:ph idx="1"/>
          </p:nvPr>
        </p:nvSpPr>
        <p:spPr/>
        <p:txBody>
          <a:bodyPr>
            <a:normAutofit fontScale="85000" lnSpcReduction="10000"/>
          </a:bodyPr>
          <a:lstStyle/>
          <a:p>
            <a:r>
              <a:rPr lang="en-US" b="1" dirty="0" smtClean="0"/>
              <a:t>There is no evidence anywhere that substantiates evolution </a:t>
            </a:r>
            <a:r>
              <a:rPr lang="en-US" b="1" dirty="0" smtClean="0">
                <a:solidFill>
                  <a:srgbClr val="FF0000"/>
                </a:solidFill>
              </a:rPr>
              <a:t>where we can see it</a:t>
            </a:r>
            <a:r>
              <a:rPr lang="en-US" b="1" dirty="0" smtClean="0"/>
              <a:t>; but we are told adamantly that it occurred </a:t>
            </a:r>
            <a:r>
              <a:rPr lang="en-US" b="1" dirty="0" smtClean="0">
                <a:solidFill>
                  <a:srgbClr val="FF0000"/>
                </a:solidFill>
              </a:rPr>
              <a:t>where we can’t see it</a:t>
            </a:r>
            <a:r>
              <a:rPr lang="en-US" dirty="0" smtClean="0">
                <a:solidFill>
                  <a:srgbClr val="FF0000"/>
                </a:solidFill>
              </a:rPr>
              <a:t>. </a:t>
            </a:r>
            <a:endParaRPr lang="en-US" dirty="0" smtClean="0">
              <a:solidFill>
                <a:srgbClr val="FF0000"/>
              </a:solidFill>
            </a:endParaRPr>
          </a:p>
          <a:p>
            <a:endParaRPr lang="en-US" dirty="0" smtClean="0">
              <a:solidFill>
                <a:srgbClr val="FF0000"/>
              </a:solidFill>
            </a:endParaRPr>
          </a:p>
          <a:p>
            <a:r>
              <a:rPr lang="en-US" b="1" dirty="0" smtClean="0"/>
              <a:t>“What we have then is the word </a:t>
            </a:r>
            <a:r>
              <a:rPr lang="en-US" b="1" dirty="0" smtClean="0">
                <a:solidFill>
                  <a:srgbClr val="FF0000"/>
                </a:solidFill>
              </a:rPr>
              <a:t>“evolution” </a:t>
            </a:r>
            <a:r>
              <a:rPr lang="en-US" b="1" dirty="0" smtClean="0"/>
              <a:t>that is used </a:t>
            </a:r>
            <a:r>
              <a:rPr lang="en-US" b="1" dirty="0" smtClean="0"/>
              <a:t>as </a:t>
            </a:r>
            <a:r>
              <a:rPr lang="en-US" b="1" dirty="0" smtClean="0">
                <a:solidFill>
                  <a:srgbClr val="FF0000"/>
                </a:solidFill>
              </a:rPr>
              <a:t>a wand to wave over mysteries</a:t>
            </a:r>
            <a:r>
              <a:rPr lang="en-US" b="1" dirty="0" smtClean="0"/>
              <a:t>, </a:t>
            </a:r>
            <a:r>
              <a:rPr lang="en-US" b="1" u="sng" dirty="0" smtClean="0"/>
              <a:t>a miracle otherwise </a:t>
            </a:r>
            <a:r>
              <a:rPr lang="en-US" b="1" dirty="0" smtClean="0"/>
              <a:t>being </a:t>
            </a:r>
            <a:r>
              <a:rPr lang="en-US" b="1" dirty="0" smtClean="0"/>
              <a:t>discounted for the lack of any explanation</a:t>
            </a:r>
            <a:r>
              <a:rPr lang="en-US" dirty="0" smtClean="0"/>
              <a:t>.” 	(Michael </a:t>
            </a:r>
            <a:r>
              <a:rPr lang="en-US" dirty="0" err="1" smtClean="0"/>
              <a:t>Behe</a:t>
            </a:r>
            <a:r>
              <a:rPr lang="en-US" dirty="0" smtClean="0"/>
              <a:t>, DBB</a:t>
            </a:r>
            <a:r>
              <a:rPr lang="en-US" dirty="0" smtClean="0"/>
              <a:t>)</a:t>
            </a:r>
          </a:p>
          <a:p>
            <a:pPr>
              <a:buNone/>
            </a:pPr>
            <a:endParaRPr lang="en-US" dirty="0" smtClean="0"/>
          </a:p>
          <a:p>
            <a:r>
              <a:rPr lang="en-US" b="1" dirty="0" smtClean="0"/>
              <a:t>When the facts are not forth coming, </a:t>
            </a:r>
            <a:r>
              <a:rPr lang="en-US" b="1" dirty="0" smtClean="0">
                <a:solidFill>
                  <a:srgbClr val="FF0000"/>
                </a:solidFill>
              </a:rPr>
              <a:t>the propaganda is.</a:t>
            </a:r>
            <a:endParaRPr lang="en-US" dirty="0" smtClean="0">
              <a:solidFill>
                <a:srgbClr val="FF0000"/>
              </a:solidFill>
            </a:endParaRPr>
          </a:p>
          <a:p>
            <a:endParaRPr lang="en-US" dirty="0" smtClean="0"/>
          </a:p>
          <a:p>
            <a:endParaRPr lang="en-US" dirty="0" smtClean="0">
              <a:solidFill>
                <a:srgbClr val="FF0000"/>
              </a:solidFill>
            </a:endParaRPr>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1325562"/>
          </a:xfrm>
        </p:spPr>
        <p:txBody>
          <a:bodyPr>
            <a:normAutofit/>
          </a:bodyPr>
          <a:lstStyle/>
          <a:p>
            <a:r>
              <a:rPr lang="en-US" sz="3600" b="1" dirty="0" smtClean="0"/>
              <a:t>Let me share some ignorant, stupid, and insane things that validate creation. </a:t>
            </a:r>
            <a:endParaRPr lang="en-US" dirty="0"/>
          </a:p>
        </p:txBody>
      </p:sp>
      <p:sp>
        <p:nvSpPr>
          <p:cNvPr id="3" name="Content Placeholder 2"/>
          <p:cNvSpPr>
            <a:spLocks noGrp="1"/>
          </p:cNvSpPr>
          <p:nvPr>
            <p:ph idx="1"/>
          </p:nvPr>
        </p:nvSpPr>
        <p:spPr>
          <a:xfrm>
            <a:off x="457200" y="1752600"/>
            <a:ext cx="8229600" cy="4373563"/>
          </a:xfrm>
        </p:spPr>
        <p:txBody>
          <a:bodyPr>
            <a:normAutofit fontScale="70000" lnSpcReduction="20000"/>
          </a:bodyPr>
          <a:lstStyle/>
          <a:p>
            <a:pPr>
              <a:buNone/>
            </a:pPr>
            <a:r>
              <a:rPr lang="en-US" sz="4100" b="1" dirty="0" smtClean="0"/>
              <a:t>1) Where Did the </a:t>
            </a:r>
            <a:r>
              <a:rPr lang="en-US" sz="4100" b="1" u="sng" dirty="0" smtClean="0">
                <a:solidFill>
                  <a:srgbClr val="FF0000"/>
                </a:solidFill>
              </a:rPr>
              <a:t>Non Material World </a:t>
            </a:r>
            <a:r>
              <a:rPr lang="en-US" sz="4100" b="1" dirty="0" smtClean="0"/>
              <a:t>Come From</a:t>
            </a:r>
            <a:r>
              <a:rPr lang="en-US" sz="4100" b="1" dirty="0" smtClean="0"/>
              <a:t>?</a:t>
            </a:r>
          </a:p>
          <a:p>
            <a:endParaRPr lang="en-US" b="1" dirty="0" smtClean="0"/>
          </a:p>
          <a:p>
            <a:r>
              <a:rPr lang="en-US" b="1" dirty="0" smtClean="0"/>
              <a:t>Evolution has no explanation for the origin of intelligence, information, and the non physical </a:t>
            </a:r>
            <a:r>
              <a:rPr lang="en-US" b="1" dirty="0" smtClean="0"/>
              <a:t>world…</a:t>
            </a:r>
          </a:p>
          <a:p>
            <a:endParaRPr lang="en-US" dirty="0" smtClean="0"/>
          </a:p>
          <a:p>
            <a:r>
              <a:rPr lang="en-US" dirty="0" smtClean="0"/>
              <a:t>Ps </a:t>
            </a:r>
            <a:r>
              <a:rPr lang="en-US" dirty="0" smtClean="0"/>
              <a:t>19:1</a:t>
            </a:r>
            <a:r>
              <a:rPr lang="en-US" b="1" dirty="0" smtClean="0">
                <a:solidFill>
                  <a:srgbClr val="FF0000"/>
                </a:solidFill>
              </a:rPr>
              <a:t>The heavens declare the glory of God</a:t>
            </a:r>
            <a:r>
              <a:rPr lang="en-US" dirty="0" smtClean="0"/>
              <a:t>; And the </a:t>
            </a:r>
            <a:r>
              <a:rPr lang="en-US" dirty="0" smtClean="0"/>
              <a:t>firmament </a:t>
            </a:r>
            <a:r>
              <a:rPr lang="en-US" dirty="0" smtClean="0"/>
              <a:t>shows His handiwork.</a:t>
            </a:r>
          </a:p>
          <a:p>
            <a:pPr>
              <a:buNone/>
            </a:pPr>
            <a:r>
              <a:rPr lang="en-US" dirty="0" smtClean="0"/>
              <a:t>	</a:t>
            </a:r>
          </a:p>
          <a:p>
            <a:r>
              <a:rPr lang="en-US" dirty="0" smtClean="0"/>
              <a:t>Ro </a:t>
            </a:r>
            <a:r>
              <a:rPr lang="en-US" dirty="0" smtClean="0"/>
              <a:t>1:20  </a:t>
            </a:r>
            <a:r>
              <a:rPr lang="en-US" b="1" dirty="0" smtClean="0">
                <a:solidFill>
                  <a:srgbClr val="FF0000"/>
                </a:solidFill>
              </a:rPr>
              <a:t>For since the creation of the world His invisible </a:t>
            </a:r>
            <a:r>
              <a:rPr lang="en-US" b="1" dirty="0" smtClean="0">
                <a:solidFill>
                  <a:srgbClr val="FF0000"/>
                </a:solidFill>
              </a:rPr>
              <a:t>attributes </a:t>
            </a:r>
            <a:r>
              <a:rPr lang="en-US" b="1" dirty="0" smtClean="0">
                <a:solidFill>
                  <a:srgbClr val="FF0000"/>
                </a:solidFill>
              </a:rPr>
              <a:t>are clearly seen</a:t>
            </a:r>
            <a:r>
              <a:rPr lang="en-US" b="1" dirty="0" smtClean="0"/>
              <a:t>, being understood by the things </a:t>
            </a:r>
            <a:r>
              <a:rPr lang="en-US" b="1" dirty="0" smtClean="0"/>
              <a:t>that </a:t>
            </a:r>
            <a:r>
              <a:rPr lang="en-US" b="1" dirty="0" smtClean="0"/>
              <a:t>are made,</a:t>
            </a:r>
            <a:r>
              <a:rPr lang="en-US" dirty="0" smtClean="0"/>
              <a:t> even His eternal power and Godhead, </a:t>
            </a:r>
            <a:r>
              <a:rPr lang="en-US" b="1" dirty="0" smtClean="0">
                <a:solidFill>
                  <a:srgbClr val="FF0000"/>
                </a:solidFill>
              </a:rPr>
              <a:t>so that </a:t>
            </a:r>
            <a:r>
              <a:rPr lang="en-US" b="1" dirty="0" smtClean="0">
                <a:solidFill>
                  <a:srgbClr val="FF0000"/>
                </a:solidFill>
              </a:rPr>
              <a:t>they </a:t>
            </a:r>
            <a:r>
              <a:rPr lang="en-US" b="1" dirty="0" smtClean="0">
                <a:solidFill>
                  <a:srgbClr val="FF0000"/>
                </a:solidFill>
              </a:rPr>
              <a:t>are without excuse,</a:t>
            </a:r>
            <a:endParaRPr lang="en-US" dirty="0" smtClean="0">
              <a:solidFill>
                <a:srgbClr val="FF0000"/>
              </a:solidFill>
            </a:endParaRPr>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2) The Bible’s Timeline is Contradicted by </a:t>
            </a:r>
            <a:r>
              <a:rPr lang="en-US" sz="3200" b="1" dirty="0" smtClean="0"/>
              <a:t>Evolution</a:t>
            </a:r>
            <a:endParaRPr lang="en-US" sz="3200" dirty="0"/>
          </a:p>
        </p:txBody>
      </p:sp>
      <p:sp>
        <p:nvSpPr>
          <p:cNvPr id="3" name="Content Placeholder 2"/>
          <p:cNvSpPr>
            <a:spLocks noGrp="1"/>
          </p:cNvSpPr>
          <p:nvPr>
            <p:ph idx="1"/>
          </p:nvPr>
        </p:nvSpPr>
        <p:spPr/>
        <p:txBody>
          <a:bodyPr/>
          <a:lstStyle/>
          <a:p>
            <a:r>
              <a:rPr lang="en-US" b="1" u="sng" dirty="0" smtClean="0">
                <a:solidFill>
                  <a:srgbClr val="FF0000"/>
                </a:solidFill>
              </a:rPr>
              <a:t>Genealogies</a:t>
            </a:r>
            <a:r>
              <a:rPr lang="en-US" dirty="0" smtClean="0"/>
              <a:t> make it impossible…</a:t>
            </a:r>
          </a:p>
          <a:p>
            <a:endParaRPr lang="en-US" dirty="0" smtClean="0"/>
          </a:p>
          <a:p>
            <a:pPr lvl="1"/>
            <a:r>
              <a:rPr lang="en-US" dirty="0" smtClean="0"/>
              <a:t>Real records</a:t>
            </a:r>
          </a:p>
          <a:p>
            <a:pPr lvl="1"/>
            <a:r>
              <a:rPr lang="en-US" dirty="0" smtClean="0"/>
              <a:t>About Real People</a:t>
            </a:r>
          </a:p>
          <a:p>
            <a:pPr lvl="1"/>
            <a:r>
              <a:rPr lang="en-US" dirty="0" smtClean="0"/>
              <a:t>Establishing real time frames</a:t>
            </a:r>
          </a:p>
          <a:p>
            <a:pPr lvl="1"/>
            <a:r>
              <a:rPr lang="en-US" dirty="0" smtClean="0"/>
              <a:t>Connecting the beginning to Christ…</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endParaRPr lang="en-US"/>
          </a:p>
        </p:txBody>
      </p:sp>
      <p:sp>
        <p:nvSpPr>
          <p:cNvPr id="56323" name="Rectangle 3"/>
          <p:cNvSpPr>
            <a:spLocks noGrp="1" noChangeArrowheads="1"/>
          </p:cNvSpPr>
          <p:nvPr>
            <p:ph type="body" idx="1"/>
          </p:nvPr>
        </p:nvSpPr>
        <p:spPr/>
        <p:txBody>
          <a:bodyPr/>
          <a:lstStyle/>
          <a:p>
            <a:endParaRPr lang="en-US"/>
          </a:p>
        </p:txBody>
      </p:sp>
      <p:pic>
        <p:nvPicPr>
          <p:cNvPr id="56324" name="Picture 4" descr="Adam and Eve millions of dead things"/>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9" name="TextBox 8"/>
          <p:cNvSpPr txBox="1"/>
          <p:nvPr/>
        </p:nvSpPr>
        <p:spPr>
          <a:xfrm>
            <a:off x="1981200" y="4953000"/>
            <a:ext cx="3581400" cy="1846659"/>
          </a:xfrm>
          <a:prstGeom prst="rect">
            <a:avLst/>
          </a:prstGeom>
          <a:solidFill>
            <a:schemeClr val="accent2"/>
          </a:solidFill>
        </p:spPr>
        <p:txBody>
          <a:bodyPr wrap="square" rtlCol="0">
            <a:spAutoFit/>
          </a:bodyPr>
          <a:lstStyle/>
          <a:p>
            <a:r>
              <a:rPr lang="en-US" sz="3200" b="1" dirty="0" smtClean="0"/>
              <a:t>3) Death, Decay and Devouring Started When?</a:t>
            </a:r>
            <a:endParaRPr lang="en-US" sz="3200" dirty="0" smtClean="0"/>
          </a:p>
          <a:p>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857</TotalTime>
  <Words>849</Words>
  <Application>Microsoft Office PowerPoint</Application>
  <PresentationFormat>On-screen Show (4:3)</PresentationFormat>
  <Paragraphs>75</Paragraphs>
  <Slides>28</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Office Theme</vt:lpstr>
      <vt:lpstr>PaperPort Document</vt:lpstr>
      <vt:lpstr>Did You Know How Little Creation is Taught?</vt:lpstr>
      <vt:lpstr>Don’t be deceived this debate is over truth and foundations.</vt:lpstr>
      <vt:lpstr>Slide 3</vt:lpstr>
      <vt:lpstr>Jesus said:</vt:lpstr>
      <vt:lpstr>Richard Dawkins wrote, “That anyone who denies evolution is either ignorant, stupid or insane.” </vt:lpstr>
      <vt:lpstr>Faith vs. Science?</vt:lpstr>
      <vt:lpstr>Let me share some ignorant, stupid, and insane things that validate creation. </vt:lpstr>
      <vt:lpstr>2) The Bible’s Timeline is Contradicted by Evolution</vt:lpstr>
      <vt:lpstr>Slide 9</vt:lpstr>
      <vt:lpstr>4) The Law of Genesis: Everything Reproduces After Its Kinds is Contradicted by Evolution</vt:lpstr>
      <vt:lpstr>5) Irreducible Complexity Stops Evolution Completely </vt:lpstr>
      <vt:lpstr>Slide 12</vt:lpstr>
      <vt:lpstr>Slide 13</vt:lpstr>
      <vt:lpstr>Slide 14</vt:lpstr>
      <vt:lpstr>7) The Sedimentary Layers Expand All Over the Globe! This Points to A Worldwide Flood Not Long Ages</vt:lpstr>
      <vt:lpstr>Slide 16</vt:lpstr>
      <vt:lpstr>Slide 17</vt:lpstr>
      <vt:lpstr>Slide 18</vt:lpstr>
      <vt:lpstr>Slide 19</vt:lpstr>
      <vt:lpstr>Slide 20</vt:lpstr>
      <vt:lpstr>Slide 21</vt:lpstr>
      <vt:lpstr>Slide 22</vt:lpstr>
      <vt:lpstr>Slide 23</vt:lpstr>
      <vt:lpstr>Slide 24</vt:lpstr>
      <vt:lpstr>Slide 25</vt:lpstr>
      <vt:lpstr>Slide 26</vt:lpstr>
      <vt:lpstr>Where were the layers before they accumulated? Where is the next one?</vt:lpstr>
      <vt:lpstr>Granite’s Creation Secret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Tate</dc:creator>
  <cp:lastModifiedBy>Tate</cp:lastModifiedBy>
  <cp:revision>36</cp:revision>
  <dcterms:created xsi:type="dcterms:W3CDTF">2012-10-19T14:20:38Z</dcterms:created>
  <dcterms:modified xsi:type="dcterms:W3CDTF">2012-10-20T15:54:19Z</dcterms:modified>
</cp:coreProperties>
</file>